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7" r:id="rId2"/>
    <p:sldId id="259" r:id="rId3"/>
    <p:sldId id="262" r:id="rId4"/>
    <p:sldId id="284" r:id="rId5"/>
    <p:sldId id="283" r:id="rId6"/>
    <p:sldId id="263" r:id="rId7"/>
    <p:sldId id="264" r:id="rId8"/>
    <p:sldId id="281" r:id="rId9"/>
    <p:sldId id="265" r:id="rId10"/>
    <p:sldId id="267" r:id="rId11"/>
    <p:sldId id="258" r:id="rId12"/>
    <p:sldId id="261" r:id="rId13"/>
    <p:sldId id="269" r:id="rId14"/>
    <p:sldId id="275" r:id="rId15"/>
    <p:sldId id="272" r:id="rId16"/>
    <p:sldId id="276" r:id="rId17"/>
    <p:sldId id="271" r:id="rId18"/>
    <p:sldId id="280" r:id="rId19"/>
    <p:sldId id="270" r:id="rId20"/>
    <p:sldId id="282" r:id="rId21"/>
    <p:sldId id="279" r:id="rId22"/>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214B"/>
    <a:srgbClr val="2F84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83164" autoAdjust="0"/>
  </p:normalViewPr>
  <p:slideViewPr>
    <p:cSldViewPr snapToGrid="0">
      <p:cViewPr varScale="1">
        <p:scale>
          <a:sx n="75" d="100"/>
          <a:sy n="75" d="100"/>
        </p:scale>
        <p:origin x="1110" y="66"/>
      </p:cViewPr>
      <p:guideLst/>
    </p:cSldViewPr>
  </p:slideViewPr>
  <p:notesTextViewPr>
    <p:cViewPr>
      <p:scale>
        <a:sx n="3" d="2"/>
        <a:sy n="3" d="2"/>
      </p:scale>
      <p:origin x="0" y="0"/>
    </p:cViewPr>
  </p:notesTextViewPr>
  <p:sorterViewPr>
    <p:cViewPr>
      <p:scale>
        <a:sx n="100" d="100"/>
        <a:sy n="100" d="100"/>
      </p:scale>
      <p:origin x="0" y="-30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6578"/>
          </a:xfrm>
          <a:prstGeom prst="rect">
            <a:avLst/>
          </a:prstGeom>
        </p:spPr>
        <p:txBody>
          <a:bodyPr vert="horz" lIns="91440" tIns="45720" rIns="91440" bIns="45720" rtlCol="0"/>
          <a:lstStyle>
            <a:lvl1pPr algn="r">
              <a:defRPr sz="1200"/>
            </a:lvl1pPr>
          </a:lstStyle>
          <a:p>
            <a:fld id="{A1F11AC4-9C50-49A5-8B7C-411F31876AE1}" type="datetimeFigureOut">
              <a:rPr lang="en-US" smtClean="0"/>
              <a:t>9/4/2017</a:t>
            </a:fld>
            <a:endParaRPr lang="en-US"/>
          </a:p>
        </p:txBody>
      </p:sp>
      <p:sp>
        <p:nvSpPr>
          <p:cNvPr id="4" name="Footer Placeholder 3"/>
          <p:cNvSpPr>
            <a:spLocks noGrp="1"/>
          </p:cNvSpPr>
          <p:nvPr>
            <p:ph type="ftr" sz="quarter" idx="2"/>
          </p:nvPr>
        </p:nvSpPr>
        <p:spPr>
          <a:xfrm>
            <a:off x="1" y="8829822"/>
            <a:ext cx="2972421"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822"/>
            <a:ext cx="2972421" cy="466578"/>
          </a:xfrm>
          <a:prstGeom prst="rect">
            <a:avLst/>
          </a:prstGeom>
        </p:spPr>
        <p:txBody>
          <a:bodyPr vert="horz" lIns="91440" tIns="45720" rIns="91440" bIns="45720" rtlCol="0" anchor="b"/>
          <a:lstStyle>
            <a:lvl1pPr algn="r">
              <a:defRPr sz="1200"/>
            </a:lvl1pPr>
          </a:lstStyle>
          <a:p>
            <a:fld id="{4A2CC0DE-3651-42D6-A03E-422E80ADD971}" type="slidenum">
              <a:rPr lang="en-US" smtClean="0"/>
              <a:t>‹#›</a:t>
            </a:fld>
            <a:endParaRPr lang="en-US"/>
          </a:p>
        </p:txBody>
      </p:sp>
    </p:spTree>
    <p:extLst>
      <p:ext uri="{BB962C8B-B14F-4D97-AF65-F5344CB8AC3E}">
        <p14:creationId xmlns:p14="http://schemas.microsoft.com/office/powerpoint/2010/main" val="3423843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592F8A4A-0A96-4CCF-8DC5-9E459DBCFB48}" type="datetimeFigureOut">
              <a:rPr lang="en-US" smtClean="0"/>
              <a:t>9/4/2017</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3"/>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D047B31D-739C-480A-92F0-B319BCD639D2}" type="slidenum">
              <a:rPr lang="en-US" smtClean="0"/>
              <a:t>‹#›</a:t>
            </a:fld>
            <a:endParaRPr lang="en-US"/>
          </a:p>
        </p:txBody>
      </p:sp>
    </p:spTree>
    <p:extLst>
      <p:ext uri="{BB962C8B-B14F-4D97-AF65-F5344CB8AC3E}">
        <p14:creationId xmlns:p14="http://schemas.microsoft.com/office/powerpoint/2010/main" val="210034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47B31D-739C-480A-92F0-B319BCD639D2}" type="slidenum">
              <a:rPr lang="en-US" smtClean="0"/>
              <a:t>1</a:t>
            </a:fld>
            <a:endParaRPr lang="en-US"/>
          </a:p>
        </p:txBody>
      </p:sp>
    </p:spTree>
    <p:extLst>
      <p:ext uri="{BB962C8B-B14F-4D97-AF65-F5344CB8AC3E}">
        <p14:creationId xmlns:p14="http://schemas.microsoft.com/office/powerpoint/2010/main" val="1178369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 broad topic in just an hour.</a:t>
            </a:r>
          </a:p>
          <a:p>
            <a:endParaRPr lang="en-US" sz="1400" dirty="0"/>
          </a:p>
          <a:p>
            <a:r>
              <a:rPr lang="en-US" sz="1400" dirty="0"/>
              <a:t>Here’s how we’ll do</a:t>
            </a:r>
            <a:r>
              <a:rPr lang="en-US" sz="1400" baseline="0" dirty="0"/>
              <a:t> it.</a:t>
            </a:r>
          </a:p>
          <a:p>
            <a:endParaRPr lang="en-US" sz="1400" baseline="0" dirty="0"/>
          </a:p>
          <a:p>
            <a:r>
              <a:rPr lang="en-US" sz="1400" baseline="0" dirty="0"/>
              <a:t>Handout – (pass it out) – to get the most out of this session, write in the principles and make notes about how you can apply them in your work.</a:t>
            </a:r>
          </a:p>
          <a:p>
            <a:endParaRPr lang="en-US" sz="1400" baseline="0" dirty="0"/>
          </a:p>
          <a:p>
            <a:r>
              <a:rPr lang="en-US" sz="1400" baseline="0" dirty="0"/>
              <a:t>Let’s make this time together useful for you.</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2</a:t>
            </a:fld>
            <a:endParaRPr lang="en-US"/>
          </a:p>
        </p:txBody>
      </p:sp>
    </p:spTree>
    <p:extLst>
      <p:ext uri="{BB962C8B-B14F-4D97-AF65-F5344CB8AC3E}">
        <p14:creationId xmlns:p14="http://schemas.microsoft.com/office/powerpoint/2010/main" val="1263037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Leadership training.  (who’s taken part before?)</a:t>
            </a:r>
          </a:p>
          <a:p>
            <a:endParaRPr lang="en-US" sz="1400" dirty="0"/>
          </a:p>
          <a:p>
            <a:r>
              <a:rPr lang="en-US" sz="1400" dirty="0"/>
              <a:t>Most</a:t>
            </a:r>
            <a:r>
              <a:rPr lang="en-US" sz="1400" baseline="0" dirty="0"/>
              <a:t> l</a:t>
            </a:r>
            <a:r>
              <a:rPr lang="en-US" sz="1400" dirty="0"/>
              <a:t>eadership training talks about scary compliance, managerial tactics, </a:t>
            </a:r>
            <a:r>
              <a:rPr lang="en-US" sz="1400" baseline="0" dirty="0"/>
              <a:t>leadership styles, and other fluffy stuff.  </a:t>
            </a:r>
          </a:p>
          <a:p>
            <a:endParaRPr lang="en-US" sz="1400" baseline="0" dirty="0"/>
          </a:p>
          <a:p>
            <a:r>
              <a:rPr lang="en-US" sz="1400" baseline="0" dirty="0"/>
              <a:t>These are fine topics, but not the most important when it comes to growing a healthy, profitable business.  </a:t>
            </a:r>
          </a:p>
          <a:p>
            <a:endParaRPr lang="en-US" sz="1400" baseline="0" dirty="0"/>
          </a:p>
          <a:p>
            <a:r>
              <a:rPr lang="en-US" sz="1400" baseline="0" dirty="0"/>
              <a:t>When it comes to growing a business, principles matter.  </a:t>
            </a:r>
          </a:p>
          <a:p>
            <a:endParaRPr lang="en-US" sz="1400" baseline="0" dirty="0"/>
          </a:p>
          <a:p>
            <a:r>
              <a:rPr lang="en-US" sz="1400" baseline="0" dirty="0"/>
              <a:t>Let’s use the analogy of building a bridge for us to drive our family over in a car to understand why principles are important.</a:t>
            </a:r>
          </a:p>
          <a:p>
            <a:endParaRPr lang="en-US" sz="1400" baseline="0" dirty="0"/>
          </a:p>
          <a:p>
            <a:endParaRPr lang="en-US" sz="1400" baseline="0" dirty="0"/>
          </a:p>
          <a:p>
            <a:r>
              <a:rPr lang="en-US" sz="1400" baseline="0" dirty="0"/>
              <a:t>PICTURE IN YOUR MIND A BRIDGE.  ONE THAT YOU TRUST THE SAFETY OF YOUR FAMILY CROSSING ON.  GOT IT?</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3</a:t>
            </a:fld>
            <a:endParaRPr lang="en-US"/>
          </a:p>
        </p:txBody>
      </p:sp>
    </p:spTree>
    <p:extLst>
      <p:ext uri="{BB962C8B-B14F-4D97-AF65-F5344CB8AC3E}">
        <p14:creationId xmlns:p14="http://schemas.microsoft.com/office/powerpoint/2010/main" val="377950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aseline="0" dirty="0"/>
          </a:p>
          <a:p>
            <a:r>
              <a:rPr lang="en-US" sz="1400" baseline="0" dirty="0"/>
              <a:t>Here’s one bridge.  It’s pretty.  Do you trust it to sustain the weight of your car?</a:t>
            </a:r>
          </a:p>
          <a:p>
            <a:endParaRPr lang="en-US" sz="1400" baseline="0" dirty="0"/>
          </a:p>
        </p:txBody>
      </p:sp>
      <p:sp>
        <p:nvSpPr>
          <p:cNvPr id="4" name="Slide Number Placeholder 3"/>
          <p:cNvSpPr>
            <a:spLocks noGrp="1"/>
          </p:cNvSpPr>
          <p:nvPr>
            <p:ph type="sldNum" sz="quarter" idx="10"/>
          </p:nvPr>
        </p:nvSpPr>
        <p:spPr/>
        <p:txBody>
          <a:bodyPr/>
          <a:lstStyle/>
          <a:p>
            <a:fld id="{D047B31D-739C-480A-92F0-B319BCD639D2}" type="slidenum">
              <a:rPr lang="en-US" smtClean="0"/>
              <a:t>4</a:t>
            </a:fld>
            <a:endParaRPr lang="en-US"/>
          </a:p>
        </p:txBody>
      </p:sp>
    </p:spTree>
    <p:extLst>
      <p:ext uri="{BB962C8B-B14F-4D97-AF65-F5344CB8AC3E}">
        <p14:creationId xmlns:p14="http://schemas.microsoft.com/office/powerpoint/2010/main" val="3570033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Here’s another bridge founded on the principles of engineering and laws of physics.  </a:t>
            </a:r>
          </a:p>
        </p:txBody>
      </p:sp>
      <p:sp>
        <p:nvSpPr>
          <p:cNvPr id="4" name="Slide Number Placeholder 3"/>
          <p:cNvSpPr>
            <a:spLocks noGrp="1"/>
          </p:cNvSpPr>
          <p:nvPr>
            <p:ph type="sldNum" sz="quarter" idx="10"/>
          </p:nvPr>
        </p:nvSpPr>
        <p:spPr/>
        <p:txBody>
          <a:bodyPr/>
          <a:lstStyle/>
          <a:p>
            <a:fld id="{D047B31D-739C-480A-92F0-B319BCD639D2}" type="slidenum">
              <a:rPr lang="en-US" smtClean="0"/>
              <a:t>5</a:t>
            </a:fld>
            <a:endParaRPr lang="en-US"/>
          </a:p>
        </p:txBody>
      </p:sp>
    </p:spTree>
    <p:extLst>
      <p:ext uri="{BB962C8B-B14F-4D97-AF65-F5344CB8AC3E}">
        <p14:creationId xmlns:p14="http://schemas.microsoft.com/office/powerpoint/2010/main" val="984893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Which one do you want to drive on?</a:t>
            </a:r>
          </a:p>
          <a:p>
            <a:endParaRPr lang="en-US" sz="1400" dirty="0"/>
          </a:p>
          <a:p>
            <a:r>
              <a:rPr lang="en-US" sz="1400" dirty="0"/>
              <a:t>Why?</a:t>
            </a:r>
          </a:p>
          <a:p>
            <a:endParaRPr lang="en-US" sz="1400" dirty="0"/>
          </a:p>
          <a:p>
            <a:endParaRPr lang="en-US" sz="1400" dirty="0"/>
          </a:p>
          <a:p>
            <a:r>
              <a:rPr lang="en-US" sz="1400" dirty="0"/>
              <a:t>LEADERSHIP</a:t>
            </a:r>
            <a:r>
              <a:rPr lang="en-US" sz="1400" baseline="0" dirty="0"/>
              <a:t>, DONE WELL, IS ALSO BUILT ON PRINCIPLES.</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6</a:t>
            </a:fld>
            <a:endParaRPr lang="en-US"/>
          </a:p>
        </p:txBody>
      </p:sp>
    </p:spTree>
    <p:extLst>
      <p:ext uri="{BB962C8B-B14F-4D97-AF65-F5344CB8AC3E}">
        <p14:creationId xmlns:p14="http://schemas.microsoft.com/office/powerpoint/2010/main" val="579315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Just like there</a:t>
            </a:r>
            <a:r>
              <a:rPr lang="en-US" sz="1400" baseline="0" dirty="0"/>
              <a:t> are principles of structural engineering and physics that allow you to build a bridge you trust with your family’s life, there are principles of leadership that you can trust with the health of your business.</a:t>
            </a:r>
          </a:p>
          <a:p>
            <a:endParaRPr lang="en-US" sz="1400" baseline="0" dirty="0"/>
          </a:p>
          <a:p>
            <a:r>
              <a:rPr lang="en-US" sz="1400" baseline="0" dirty="0"/>
              <a:t>These are principles based on what careful scientific observation tell us about how people think, work, and behave.  </a:t>
            </a:r>
          </a:p>
          <a:p>
            <a:endParaRPr lang="en-US" sz="1400" baseline="0" dirty="0"/>
          </a:p>
          <a:p>
            <a:r>
              <a:rPr lang="en-US" sz="1400" baseline="0" dirty="0"/>
              <a:t>This is often different from how we THINK or WISH or HOPE people OUGHT to think, work, and behave.</a:t>
            </a:r>
          </a:p>
          <a:p>
            <a:endParaRPr lang="en-US" sz="1400" baseline="0" dirty="0"/>
          </a:p>
          <a:p>
            <a:endParaRPr lang="en-US" sz="1400" baseline="0" dirty="0"/>
          </a:p>
          <a:p>
            <a:r>
              <a:rPr lang="en-US" sz="1400" baseline="0" dirty="0"/>
              <a:t>LEADERSHIP PRINCIPLES ARE BASED ON THE SCIENCE OF HUMAN NATURE.</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7</a:t>
            </a:fld>
            <a:endParaRPr lang="en-US"/>
          </a:p>
        </p:txBody>
      </p:sp>
    </p:spTree>
    <p:extLst>
      <p:ext uri="{BB962C8B-B14F-4D97-AF65-F5344CB8AC3E}">
        <p14:creationId xmlns:p14="http://schemas.microsoft.com/office/powerpoint/2010/main" val="179352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OK, I get it.  Principles</a:t>
            </a:r>
            <a:r>
              <a:rPr lang="en-US" sz="1400" baseline="0" dirty="0"/>
              <a:t> are good.  </a:t>
            </a:r>
            <a:endParaRPr lang="en-US" sz="1400" dirty="0"/>
          </a:p>
          <a:p>
            <a:endParaRPr lang="en-US" sz="1400" baseline="0" dirty="0"/>
          </a:p>
          <a:p>
            <a:r>
              <a:rPr lang="en-US" sz="1400" baseline="0" dirty="0"/>
              <a:t>BUT HOW DO LEADERSHIP PRINCIPLES GROW PROFITS?</a:t>
            </a:r>
          </a:p>
          <a:p>
            <a:endParaRPr lang="en-US" sz="1400" baseline="0" dirty="0"/>
          </a:p>
          <a:p>
            <a:pPr marL="228600" indent="-228600">
              <a:buAutoNum type="arabicParenR"/>
            </a:pPr>
            <a:r>
              <a:rPr lang="en-US" sz="1400" baseline="0" dirty="0"/>
              <a:t>Using these principles, you create a healthy culture that appeals to the best talent you can get.  Then they want to stay.  And they also continually develop their ability to bring value to the business.</a:t>
            </a:r>
          </a:p>
          <a:p>
            <a:pPr marL="228600" indent="-228600">
              <a:buAutoNum type="arabicParenR"/>
            </a:pPr>
            <a:r>
              <a:rPr lang="en-US" sz="1400" baseline="0" dirty="0"/>
              <a:t>You keep the best people instead of lose them.</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400" baseline="0" dirty="0"/>
              <a:t>When you apply principles, you do a way, way better job of getting right people in the right seats and getting them what they need to do the necessary work.  This translates into GREAT STRATEGY EXECUTION.</a:t>
            </a:r>
          </a:p>
          <a:p>
            <a:pPr marL="228600" indent="-228600">
              <a:buAutoNum type="arabicParenR"/>
            </a:pPr>
            <a:endParaRPr lang="en-US" sz="1400" baseline="0" dirty="0"/>
          </a:p>
          <a:p>
            <a:pPr marL="228600" indent="-228600">
              <a:buAutoNum type="arabicParenR"/>
            </a:pPr>
            <a:endParaRPr lang="en-US" sz="1400" baseline="0" dirty="0"/>
          </a:p>
          <a:p>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8</a:t>
            </a:fld>
            <a:endParaRPr lang="en-US"/>
          </a:p>
        </p:txBody>
      </p:sp>
    </p:spTree>
    <p:extLst>
      <p:ext uri="{BB962C8B-B14F-4D97-AF65-F5344CB8AC3E}">
        <p14:creationId xmlns:p14="http://schemas.microsoft.com/office/powerpoint/2010/main" val="227982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go over each of the Big 5 in some detail.</a:t>
            </a:r>
          </a:p>
        </p:txBody>
      </p:sp>
      <p:sp>
        <p:nvSpPr>
          <p:cNvPr id="4" name="Slide Number Placeholder 3"/>
          <p:cNvSpPr>
            <a:spLocks noGrp="1"/>
          </p:cNvSpPr>
          <p:nvPr>
            <p:ph type="sldNum" sz="quarter" idx="10"/>
          </p:nvPr>
        </p:nvSpPr>
        <p:spPr/>
        <p:txBody>
          <a:bodyPr/>
          <a:lstStyle/>
          <a:p>
            <a:fld id="{D047B31D-739C-480A-92F0-B319BCD639D2}" type="slidenum">
              <a:rPr lang="en-US" smtClean="0"/>
              <a:t>9</a:t>
            </a:fld>
            <a:endParaRPr lang="en-US"/>
          </a:p>
        </p:txBody>
      </p:sp>
    </p:spTree>
    <p:extLst>
      <p:ext uri="{BB962C8B-B14F-4D97-AF65-F5344CB8AC3E}">
        <p14:creationId xmlns:p14="http://schemas.microsoft.com/office/powerpoint/2010/main" val="3792276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People are satisfied and fulfilled when they are able to work and create.  Being prevented from contributing to the social structure is depressing.  Work doesn’t need to be coerced.  Some kinds of work, maybe.  Or work that is inherently the wrong type for someone, sure.  But we are all built to work.  </a:t>
            </a:r>
          </a:p>
        </p:txBody>
      </p:sp>
      <p:sp>
        <p:nvSpPr>
          <p:cNvPr id="4" name="Slide Number Placeholder 3"/>
          <p:cNvSpPr>
            <a:spLocks noGrp="1"/>
          </p:cNvSpPr>
          <p:nvPr>
            <p:ph type="sldNum" sz="quarter" idx="10"/>
          </p:nvPr>
        </p:nvSpPr>
        <p:spPr/>
        <p:txBody>
          <a:bodyPr/>
          <a:lstStyle/>
          <a:p>
            <a:fld id="{D047B31D-739C-480A-92F0-B319BCD639D2}" type="slidenum">
              <a:rPr lang="en-US" smtClean="0"/>
              <a:t>10</a:t>
            </a:fld>
            <a:endParaRPr lang="en-US"/>
          </a:p>
        </p:txBody>
      </p:sp>
    </p:spTree>
    <p:extLst>
      <p:ext uri="{BB962C8B-B14F-4D97-AF65-F5344CB8AC3E}">
        <p14:creationId xmlns:p14="http://schemas.microsoft.com/office/powerpoint/2010/main" val="3401061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aseline="0" dirty="0"/>
          </a:p>
        </p:txBody>
      </p:sp>
      <p:sp>
        <p:nvSpPr>
          <p:cNvPr id="4" name="Slide Number Placeholder 3"/>
          <p:cNvSpPr>
            <a:spLocks noGrp="1"/>
          </p:cNvSpPr>
          <p:nvPr>
            <p:ph type="sldNum" sz="quarter" idx="10"/>
          </p:nvPr>
        </p:nvSpPr>
        <p:spPr/>
        <p:txBody>
          <a:bodyPr/>
          <a:lstStyle/>
          <a:p>
            <a:fld id="{D047B31D-739C-480A-92F0-B319BCD639D2}" type="slidenum">
              <a:rPr lang="en-US" smtClean="0"/>
              <a:t>11</a:t>
            </a:fld>
            <a:endParaRPr lang="en-US"/>
          </a:p>
        </p:txBody>
      </p:sp>
    </p:spTree>
    <p:extLst>
      <p:ext uri="{BB962C8B-B14F-4D97-AF65-F5344CB8AC3E}">
        <p14:creationId xmlns:p14="http://schemas.microsoft.com/office/powerpoint/2010/main" val="1895029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 more the nature of work is matched to the capability, talents, and interests of the individual, the more it is inherently motivating.  The more the work IS the carrot.  </a:t>
            </a:r>
          </a:p>
        </p:txBody>
      </p:sp>
      <p:sp>
        <p:nvSpPr>
          <p:cNvPr id="4" name="Slide Number Placeholder 3"/>
          <p:cNvSpPr>
            <a:spLocks noGrp="1"/>
          </p:cNvSpPr>
          <p:nvPr>
            <p:ph type="sldNum" sz="quarter" idx="10"/>
          </p:nvPr>
        </p:nvSpPr>
        <p:spPr/>
        <p:txBody>
          <a:bodyPr/>
          <a:lstStyle/>
          <a:p>
            <a:fld id="{D047B31D-739C-480A-92F0-B319BCD639D2}" type="slidenum">
              <a:rPr lang="en-US" smtClean="0"/>
              <a:t>12</a:t>
            </a:fld>
            <a:endParaRPr lang="en-US"/>
          </a:p>
        </p:txBody>
      </p:sp>
    </p:spTree>
    <p:extLst>
      <p:ext uri="{BB962C8B-B14F-4D97-AF65-F5344CB8AC3E}">
        <p14:creationId xmlns:p14="http://schemas.microsoft.com/office/powerpoint/2010/main" val="662905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Which brings</a:t>
            </a:r>
            <a:r>
              <a:rPr lang="en-US" sz="1400" baseline="0" dirty="0"/>
              <a:t> us to principle 2.</a:t>
            </a:r>
          </a:p>
          <a:p>
            <a:endParaRPr lang="en-US" sz="1400" baseline="0" dirty="0"/>
          </a:p>
          <a:p>
            <a:endParaRPr lang="en-US" sz="1400" baseline="0" dirty="0"/>
          </a:p>
        </p:txBody>
      </p:sp>
      <p:sp>
        <p:nvSpPr>
          <p:cNvPr id="4" name="Slide Number Placeholder 3"/>
          <p:cNvSpPr>
            <a:spLocks noGrp="1"/>
          </p:cNvSpPr>
          <p:nvPr>
            <p:ph type="sldNum" sz="quarter" idx="10"/>
          </p:nvPr>
        </p:nvSpPr>
        <p:spPr/>
        <p:txBody>
          <a:bodyPr/>
          <a:lstStyle/>
          <a:p>
            <a:fld id="{D047B31D-739C-480A-92F0-B319BCD639D2}" type="slidenum">
              <a:rPr lang="en-US" smtClean="0"/>
              <a:t>13</a:t>
            </a:fld>
            <a:endParaRPr lang="en-US"/>
          </a:p>
        </p:txBody>
      </p:sp>
    </p:spTree>
    <p:extLst>
      <p:ext uri="{BB962C8B-B14F-4D97-AF65-F5344CB8AC3E}">
        <p14:creationId xmlns:p14="http://schemas.microsoft.com/office/powerpoint/2010/main" val="589766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I want to show you the four elements</a:t>
            </a:r>
            <a:r>
              <a:rPr lang="en-US" sz="1400" baseline="0" dirty="0"/>
              <a:t> of matching person to role.  </a:t>
            </a:r>
          </a:p>
          <a:p>
            <a:endParaRPr lang="en-US" sz="1400" baseline="0" dirty="0"/>
          </a:p>
          <a:p>
            <a:r>
              <a:rPr lang="en-US" sz="1400" baseline="0" dirty="0"/>
              <a:t>Don’t have time to go into detail on each one, just get a familiarity.</a:t>
            </a:r>
          </a:p>
          <a:p>
            <a:endParaRPr lang="en-US" sz="1400" baseline="0" dirty="0"/>
          </a:p>
          <a:p>
            <a:endParaRPr lang="en-US" sz="1400" baseline="0" dirty="0"/>
          </a:p>
          <a:p>
            <a:r>
              <a:rPr lang="en-US" sz="1400" baseline="0" dirty="0"/>
              <a:t>Punchline:  All these things matter for matching the person to the work.</a:t>
            </a:r>
          </a:p>
          <a:p>
            <a:endParaRPr lang="en-US" sz="1400" baseline="0" dirty="0"/>
          </a:p>
          <a:p>
            <a:r>
              <a:rPr lang="en-US" sz="1400" baseline="0" dirty="0"/>
              <a:t>How does this change your work?  How can you apply this in your role?</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14</a:t>
            </a:fld>
            <a:endParaRPr lang="en-US"/>
          </a:p>
        </p:txBody>
      </p:sp>
    </p:spTree>
    <p:extLst>
      <p:ext uri="{BB962C8B-B14F-4D97-AF65-F5344CB8AC3E}">
        <p14:creationId xmlns:p14="http://schemas.microsoft.com/office/powerpoint/2010/main" val="2051552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a:t>THAT’S THE DEFINITION OF WHAT A MANAGER IS.</a:t>
            </a:r>
            <a:endParaRPr lang="en-US" sz="1400" dirty="0"/>
          </a:p>
          <a:p>
            <a:endParaRPr lang="en-US" sz="1400" dirty="0"/>
          </a:p>
          <a:p>
            <a:r>
              <a:rPr lang="en-US" sz="1400" dirty="0"/>
              <a:t>Reactions</a:t>
            </a:r>
            <a:r>
              <a:rPr lang="en-US" sz="1400" baseline="0" dirty="0"/>
              <a:t> to this?  Makes sense?  Doesn’t make sense?</a:t>
            </a:r>
          </a:p>
          <a:p>
            <a:endParaRPr lang="en-US" sz="1400" baseline="0" dirty="0"/>
          </a:p>
          <a:p>
            <a:r>
              <a:rPr lang="en-US" sz="1400" baseline="0" dirty="0"/>
              <a:t>Discussion / Q&amp;A.</a:t>
            </a:r>
          </a:p>
          <a:p>
            <a:endParaRPr lang="en-US" sz="1400" baseline="0" dirty="0"/>
          </a:p>
          <a:p>
            <a:r>
              <a:rPr lang="en-US" sz="1400" baseline="0" dirty="0"/>
              <a:t>Let’s try on this idea and see how it works and changes how we make sense of our roles as leaders.</a:t>
            </a:r>
          </a:p>
          <a:p>
            <a:endParaRPr lang="en-US" sz="1400" baseline="0" dirty="0"/>
          </a:p>
          <a:p>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15</a:t>
            </a:fld>
            <a:endParaRPr lang="en-US"/>
          </a:p>
        </p:txBody>
      </p:sp>
    </p:spTree>
    <p:extLst>
      <p:ext uri="{BB962C8B-B14F-4D97-AF65-F5344CB8AC3E}">
        <p14:creationId xmlns:p14="http://schemas.microsoft.com/office/powerpoint/2010/main" val="3940247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Why this principle DOESN’T say– that you’re accountable</a:t>
            </a:r>
            <a:r>
              <a:rPr lang="en-US" sz="1400" baseline="0" dirty="0"/>
              <a:t> for everyone else except yourself.  A manager is accountable for the performance is his/her immediate team.  A manager has the authority to get right people in right seats, enable necessary resources, help set goals, and remove obstacles to those goals.</a:t>
            </a:r>
          </a:p>
          <a:p>
            <a:endParaRPr lang="en-US" sz="1400" baseline="0" dirty="0"/>
          </a:p>
          <a:p>
            <a:r>
              <a:rPr lang="en-US" sz="1400" baseline="0" dirty="0"/>
              <a:t>Explain diagram.</a:t>
            </a:r>
          </a:p>
          <a:p>
            <a:endParaRPr lang="en-US" sz="1400" baseline="0" dirty="0"/>
          </a:p>
          <a:p>
            <a:r>
              <a:rPr lang="en-US" sz="1400" baseline="0" dirty="0"/>
              <a:t>What is the job of the employee in this case?  </a:t>
            </a:r>
          </a:p>
          <a:p>
            <a:r>
              <a:rPr lang="en-US" sz="1400" baseline="0" dirty="0"/>
              <a:t>To perform his/her assigned responsibilities to the best of his/her abilities.  </a:t>
            </a:r>
          </a:p>
          <a:p>
            <a:endParaRPr lang="en-US" sz="1400" baseline="0" dirty="0"/>
          </a:p>
          <a:p>
            <a:r>
              <a:rPr lang="en-US" sz="1400" baseline="0" dirty="0"/>
              <a:t>(prompt to write down how to apply this)</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16</a:t>
            </a:fld>
            <a:endParaRPr lang="en-US"/>
          </a:p>
        </p:txBody>
      </p:sp>
    </p:spTree>
    <p:extLst>
      <p:ext uri="{BB962C8B-B14F-4D97-AF65-F5344CB8AC3E}">
        <p14:creationId xmlns:p14="http://schemas.microsoft.com/office/powerpoint/2010/main" val="2332867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When we get stuck on a problem at work– we really appreciate having someone who can help us get unstuck.  Ideally, that person is our immediate supervisor.  If our supervisor isn’t adding helpful context and value to us in our work, that can be frustrating.</a:t>
            </a:r>
          </a:p>
          <a:p>
            <a:endParaRPr lang="en-US" sz="1400" dirty="0"/>
          </a:p>
          <a:p>
            <a:r>
              <a:rPr lang="en-US" sz="1400" dirty="0"/>
              <a:t>There’s two main ways this can go wrong.</a:t>
            </a:r>
          </a:p>
        </p:txBody>
      </p:sp>
      <p:sp>
        <p:nvSpPr>
          <p:cNvPr id="4" name="Slide Number Placeholder 3"/>
          <p:cNvSpPr>
            <a:spLocks noGrp="1"/>
          </p:cNvSpPr>
          <p:nvPr>
            <p:ph type="sldNum" sz="quarter" idx="10"/>
          </p:nvPr>
        </p:nvSpPr>
        <p:spPr/>
        <p:txBody>
          <a:bodyPr/>
          <a:lstStyle/>
          <a:p>
            <a:fld id="{D047B31D-739C-480A-92F0-B319BCD639D2}" type="slidenum">
              <a:rPr lang="en-US" smtClean="0"/>
              <a:t>17</a:t>
            </a:fld>
            <a:endParaRPr lang="en-US"/>
          </a:p>
        </p:txBody>
      </p:sp>
    </p:spTree>
    <p:extLst>
      <p:ext uri="{BB962C8B-B14F-4D97-AF65-F5344CB8AC3E}">
        <p14:creationId xmlns:p14="http://schemas.microsoft.com/office/powerpoint/2010/main" val="812227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Think about situations in your work-life that</a:t>
            </a:r>
            <a:r>
              <a:rPr lang="en-US" sz="1400" baseline="0" dirty="0"/>
              <a:t> illustrate both conditions.  Neither option is good.  Neither option gives us the context and value we’re hungry for in our work.  </a:t>
            </a:r>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18</a:t>
            </a:fld>
            <a:endParaRPr lang="en-US"/>
          </a:p>
        </p:txBody>
      </p:sp>
    </p:spTree>
    <p:extLst>
      <p:ext uri="{BB962C8B-B14F-4D97-AF65-F5344CB8AC3E}">
        <p14:creationId xmlns:p14="http://schemas.microsoft.com/office/powerpoint/2010/main" val="4281842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Accountability is responsibility for outcomes of something.  Authority means the ability to make decisions that impact those outcomes.  </a:t>
            </a:r>
          </a:p>
        </p:txBody>
      </p:sp>
      <p:sp>
        <p:nvSpPr>
          <p:cNvPr id="4" name="Slide Number Placeholder 3"/>
          <p:cNvSpPr>
            <a:spLocks noGrp="1"/>
          </p:cNvSpPr>
          <p:nvPr>
            <p:ph type="sldNum" sz="quarter" idx="10"/>
          </p:nvPr>
        </p:nvSpPr>
        <p:spPr/>
        <p:txBody>
          <a:bodyPr/>
          <a:lstStyle/>
          <a:p>
            <a:fld id="{D047B31D-739C-480A-92F0-B319BCD639D2}" type="slidenum">
              <a:rPr lang="en-US" smtClean="0"/>
              <a:t>19</a:t>
            </a:fld>
            <a:endParaRPr lang="en-US"/>
          </a:p>
        </p:txBody>
      </p:sp>
    </p:spTree>
    <p:extLst>
      <p:ext uri="{BB962C8B-B14F-4D97-AF65-F5344CB8AC3E}">
        <p14:creationId xmlns:p14="http://schemas.microsoft.com/office/powerpoint/2010/main" val="1068774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When accountability and authority are out of sync, it can feel like we’re getting run over by a bus.</a:t>
            </a:r>
          </a:p>
          <a:p>
            <a:endParaRPr lang="en-US" sz="1400" baseline="0" dirty="0"/>
          </a:p>
          <a:p>
            <a:r>
              <a:rPr lang="en-US" sz="1400" baseline="0" dirty="0"/>
              <a:t>Think about the roles of their team members and whether there room to get accountability and authority better synced.</a:t>
            </a:r>
          </a:p>
          <a:p>
            <a:endParaRPr lang="en-US" sz="1400" baseline="0" dirty="0"/>
          </a:p>
          <a:p>
            <a:endParaRPr lang="en-US" sz="1400" dirty="0"/>
          </a:p>
        </p:txBody>
      </p:sp>
      <p:sp>
        <p:nvSpPr>
          <p:cNvPr id="4" name="Slide Number Placeholder 3"/>
          <p:cNvSpPr>
            <a:spLocks noGrp="1"/>
          </p:cNvSpPr>
          <p:nvPr>
            <p:ph type="sldNum" sz="quarter" idx="10"/>
          </p:nvPr>
        </p:nvSpPr>
        <p:spPr/>
        <p:txBody>
          <a:bodyPr/>
          <a:lstStyle/>
          <a:p>
            <a:fld id="{D047B31D-739C-480A-92F0-B319BCD639D2}" type="slidenum">
              <a:rPr lang="en-US" smtClean="0"/>
              <a:t>20</a:t>
            </a:fld>
            <a:endParaRPr lang="en-US"/>
          </a:p>
        </p:txBody>
      </p:sp>
    </p:spTree>
    <p:extLst>
      <p:ext uri="{BB962C8B-B14F-4D97-AF65-F5344CB8AC3E}">
        <p14:creationId xmlns:p14="http://schemas.microsoft.com/office/powerpoint/2010/main" val="717762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principle,</a:t>
            </a:r>
            <a:r>
              <a:rPr lang="en-US" baseline="0" dirty="0"/>
              <a:t> describe one </a:t>
            </a:r>
            <a:r>
              <a:rPr lang="en-US" baseline="0"/>
              <a:t>change you can make in your work today.</a:t>
            </a:r>
            <a:endParaRPr lang="en-US" dirty="0"/>
          </a:p>
        </p:txBody>
      </p:sp>
      <p:sp>
        <p:nvSpPr>
          <p:cNvPr id="4" name="Slide Number Placeholder 3"/>
          <p:cNvSpPr>
            <a:spLocks noGrp="1"/>
          </p:cNvSpPr>
          <p:nvPr>
            <p:ph type="sldNum" sz="quarter" idx="10"/>
          </p:nvPr>
        </p:nvSpPr>
        <p:spPr/>
        <p:txBody>
          <a:bodyPr/>
          <a:lstStyle/>
          <a:p>
            <a:fld id="{D047B31D-739C-480A-92F0-B319BCD639D2}" type="slidenum">
              <a:rPr lang="en-US" smtClean="0"/>
              <a:t>21</a:t>
            </a:fld>
            <a:endParaRPr lang="en-US"/>
          </a:p>
        </p:txBody>
      </p:sp>
    </p:spTree>
    <p:extLst>
      <p:ext uri="{BB962C8B-B14F-4D97-AF65-F5344CB8AC3E}">
        <p14:creationId xmlns:p14="http://schemas.microsoft.com/office/powerpoint/2010/main" val="1467205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C646D30-E0A9-4503-9F55-7F144F28C216}"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164250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646D30-E0A9-4503-9F55-7F144F28C216}"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503179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646D30-E0A9-4503-9F55-7F144F28C216}"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160532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646D30-E0A9-4503-9F55-7F144F28C216}" type="datetimeFigureOut">
              <a:rPr lang="en-US" smtClean="0"/>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1782161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646D30-E0A9-4503-9F55-7F144F28C216}" type="datetimeFigureOut">
              <a:rPr lang="en-US" smtClean="0"/>
              <a:t>9/4/2017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2775196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646D30-E0A9-4503-9F55-7F144F28C216}" type="datetimeFigureOut">
              <a:rPr lang="en-US" smtClean="0"/>
              <a:t>9/4/2017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4126331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646D30-E0A9-4503-9F55-7F144F28C216}" type="datetimeFigureOut">
              <a:rPr lang="en-US" smtClean="0"/>
              <a:t>9/4/2017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9723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646D30-E0A9-4503-9F55-7F144F28C216}" type="datetimeFigureOut">
              <a:rPr lang="en-US" smtClean="0"/>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1845118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646D30-E0A9-4503-9F55-7F144F28C216}" type="datetimeFigureOut">
              <a:rPr lang="en-US" smtClean="0"/>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4086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646D30-E0A9-4503-9F55-7F144F28C216}"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1118339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646D30-E0A9-4503-9F55-7F144F28C216}"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496E19-48BE-4461-8CDC-1E54B7D602D6}" type="slidenum">
              <a:rPr lang="en-US" smtClean="0"/>
              <a:t>‹#›</a:t>
            </a:fld>
            <a:endParaRPr lang="en-US"/>
          </a:p>
        </p:txBody>
      </p:sp>
    </p:spTree>
    <p:extLst>
      <p:ext uri="{BB962C8B-B14F-4D97-AF65-F5344CB8AC3E}">
        <p14:creationId xmlns:p14="http://schemas.microsoft.com/office/powerpoint/2010/main" val="161803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46D30-E0A9-4503-9F55-7F144F28C216}" type="datetimeFigureOut">
              <a:rPr lang="en-US" smtClean="0"/>
              <a:t>9/4/2017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496E19-48BE-4461-8CDC-1E54B7D602D6}" type="slidenum">
              <a:rPr lang="en-US" smtClean="0"/>
              <a:t>‹#›</a:t>
            </a:fld>
            <a:endParaRPr lang="en-US"/>
          </a:p>
        </p:txBody>
      </p:sp>
    </p:spTree>
    <p:extLst>
      <p:ext uri="{BB962C8B-B14F-4D97-AF65-F5344CB8AC3E}">
        <p14:creationId xmlns:p14="http://schemas.microsoft.com/office/powerpoint/2010/main" val="2173167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The Big 5 Leadership Principles that Grow Profits</a:t>
            </a:r>
          </a:p>
        </p:txBody>
      </p:sp>
      <p:sp>
        <p:nvSpPr>
          <p:cNvPr id="3" name="Subtitle 2"/>
          <p:cNvSpPr>
            <a:spLocks noGrp="1"/>
          </p:cNvSpPr>
          <p:nvPr>
            <p:ph type="subTitle" idx="1"/>
          </p:nvPr>
        </p:nvSpPr>
        <p:spPr/>
        <p:txBody>
          <a:bodyPr/>
          <a:lstStyle/>
          <a:p>
            <a:r>
              <a:rPr lang="en-US" dirty="0"/>
              <a:t>A Quick Overview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Tree>
    <p:extLst>
      <p:ext uri="{BB962C8B-B14F-4D97-AF65-F5344CB8AC3E}">
        <p14:creationId xmlns:p14="http://schemas.microsoft.com/office/powerpoint/2010/main" val="269711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Today We‘ll Cover</a:t>
            </a:r>
          </a:p>
        </p:txBody>
      </p:sp>
      <p:sp>
        <p:nvSpPr>
          <p:cNvPr id="3" name="Content Placeholder 2"/>
          <p:cNvSpPr>
            <a:spLocks noGrp="1"/>
          </p:cNvSpPr>
          <p:nvPr>
            <p:ph idx="1"/>
          </p:nvPr>
        </p:nvSpPr>
        <p:spPr>
          <a:xfrm>
            <a:off x="2975212" y="2153503"/>
            <a:ext cx="8378588" cy="4061560"/>
          </a:xfrm>
        </p:spPr>
        <p:txBody>
          <a:bodyPr>
            <a:normAutofit/>
          </a:bodyPr>
          <a:lstStyle/>
          <a:p>
            <a:pPr marL="0" indent="0">
              <a:buNone/>
            </a:pPr>
            <a:r>
              <a:rPr lang="en-US" sz="3600" dirty="0"/>
              <a:t>why principles matter in leadership</a:t>
            </a:r>
          </a:p>
          <a:p>
            <a:pPr marL="0" indent="0">
              <a:buNone/>
            </a:pPr>
            <a:endParaRPr lang="en-US" sz="3600" dirty="0"/>
          </a:p>
          <a:p>
            <a:pPr marL="0" indent="0">
              <a:buNone/>
            </a:pPr>
            <a:r>
              <a:rPr lang="en-US" sz="3600" dirty="0"/>
              <a:t>the big 5 leadership principles </a:t>
            </a:r>
          </a:p>
          <a:p>
            <a:pPr marL="0" indent="0">
              <a:buNone/>
            </a:pPr>
            <a:endParaRPr lang="en-US" sz="3600" dirty="0"/>
          </a:p>
          <a:p>
            <a:pPr marL="0" indent="0">
              <a:buNone/>
            </a:pPr>
            <a:r>
              <a:rPr lang="en-US" sz="3600" dirty="0"/>
              <a:t>prompts for applying each principle</a:t>
            </a:r>
          </a:p>
        </p:txBody>
      </p:sp>
      <p:pic>
        <p:nvPicPr>
          <p:cNvPr id="4" name="Picture 3"/>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435100" y="1905000"/>
            <a:ext cx="990600" cy="990600"/>
          </a:xfrm>
          <a:prstGeom prst="rect">
            <a:avLst/>
          </a:prstGeom>
        </p:spPr>
      </p:pic>
      <p:pic>
        <p:nvPicPr>
          <p:cNvPr id="6" name="Picture 5"/>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1435100" y="3109912"/>
            <a:ext cx="1096962" cy="1096962"/>
          </a:xfrm>
          <a:prstGeom prst="rect">
            <a:avLst/>
          </a:prstGeom>
        </p:spPr>
      </p:pic>
      <p:pic>
        <p:nvPicPr>
          <p:cNvPr id="7" name="Picture 6"/>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86681" y="4421186"/>
            <a:ext cx="1193800" cy="1193800"/>
          </a:xfrm>
          <a:prstGeom prst="rect">
            <a:avLst/>
          </a:prstGeom>
        </p:spPr>
      </p:pic>
    </p:spTree>
    <p:extLst>
      <p:ext uri="{BB962C8B-B14F-4D97-AF65-F5344CB8AC3E}">
        <p14:creationId xmlns:p14="http://schemas.microsoft.com/office/powerpoint/2010/main" val="4253562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137371"/>
          </a:xfrm>
        </p:spPr>
        <p:txBody>
          <a:bodyPr/>
          <a:lstStyle/>
          <a:p>
            <a:r>
              <a:rPr lang="en-US" dirty="0"/>
              <a:t>Why principles matter.</a:t>
            </a:r>
          </a:p>
        </p:txBody>
      </p:sp>
      <p:sp>
        <p:nvSpPr>
          <p:cNvPr id="3" name="Text Placeholder 2"/>
          <p:cNvSpPr>
            <a:spLocks noGrp="1"/>
          </p:cNvSpPr>
          <p:nvPr>
            <p:ph type="body" idx="1"/>
          </p:nvPr>
        </p:nvSpPr>
        <p:spPr/>
        <p:txBody>
          <a:bodyPr>
            <a:normAutofit/>
          </a:bodyPr>
          <a:lstStyle/>
          <a:p>
            <a:pPr algn="ctr"/>
            <a:r>
              <a:rPr lang="en-US" sz="3600" dirty="0"/>
              <a:t>A Tale of Two Bridges:  An  Analogy</a:t>
            </a:r>
          </a:p>
        </p:txBody>
      </p:sp>
    </p:spTree>
    <p:extLst>
      <p:ext uri="{BB962C8B-B14F-4D97-AF65-F5344CB8AC3E}">
        <p14:creationId xmlns:p14="http://schemas.microsoft.com/office/powerpoint/2010/main" val="223886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137371"/>
          </a:xfrm>
        </p:spPr>
        <p:txBody>
          <a:bodyPr/>
          <a:lstStyle/>
          <a:p>
            <a:r>
              <a:rPr lang="en-US" dirty="0"/>
              <a:t>Why principles matter.</a:t>
            </a:r>
          </a:p>
        </p:txBody>
      </p:sp>
      <p:sp>
        <p:nvSpPr>
          <p:cNvPr id="3" name="Text Placeholder 2"/>
          <p:cNvSpPr>
            <a:spLocks noGrp="1"/>
          </p:cNvSpPr>
          <p:nvPr>
            <p:ph type="body" idx="1"/>
          </p:nvPr>
        </p:nvSpPr>
        <p:spPr/>
        <p:txBody>
          <a:bodyPr>
            <a:normAutofit/>
          </a:bodyPr>
          <a:lstStyle/>
          <a:p>
            <a:pPr algn="ctr"/>
            <a:r>
              <a:rPr lang="en-US" sz="3600" dirty="0"/>
              <a:t>A Tale of Two Bridges:  An  Analogy</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45" y="616898"/>
            <a:ext cx="12029610" cy="5892800"/>
          </a:xfrm>
          <a:prstGeom prst="rect">
            <a:avLst/>
          </a:prstGeom>
        </p:spPr>
      </p:pic>
    </p:spTree>
    <p:extLst>
      <p:ext uri="{BB962C8B-B14F-4D97-AF65-F5344CB8AC3E}">
        <p14:creationId xmlns:p14="http://schemas.microsoft.com/office/powerpoint/2010/main" val="298751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137371"/>
          </a:xfrm>
        </p:spPr>
        <p:txBody>
          <a:bodyPr/>
          <a:lstStyle/>
          <a:p>
            <a:r>
              <a:rPr lang="en-US" dirty="0"/>
              <a:t>Why principles matter.</a:t>
            </a:r>
          </a:p>
        </p:txBody>
      </p:sp>
      <p:sp>
        <p:nvSpPr>
          <p:cNvPr id="3" name="Text Placeholder 2"/>
          <p:cNvSpPr>
            <a:spLocks noGrp="1"/>
          </p:cNvSpPr>
          <p:nvPr>
            <p:ph type="body" idx="1"/>
          </p:nvPr>
        </p:nvSpPr>
        <p:spPr/>
        <p:txBody>
          <a:bodyPr>
            <a:normAutofit/>
          </a:bodyPr>
          <a:lstStyle/>
          <a:p>
            <a:pPr algn="ctr"/>
            <a:r>
              <a:rPr lang="en-US" sz="3600" dirty="0"/>
              <a:t>A Tale of Two Bridges:  An  Analogy</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45" y="616898"/>
            <a:ext cx="12029610" cy="5892800"/>
          </a:xfrm>
          <a:prstGeom prst="rect">
            <a:avLst/>
          </a:prstGeom>
        </p:spPr>
      </p:pic>
      <p:pic>
        <p:nvPicPr>
          <p:cNvPr id="5"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72" y="431734"/>
            <a:ext cx="12124756" cy="6021562"/>
          </a:xfrm>
          <a:prstGeom prst="rect">
            <a:avLst/>
          </a:prstGeom>
        </p:spPr>
      </p:pic>
      <p:sp>
        <p:nvSpPr>
          <p:cNvPr id="6" name="TextBox 5"/>
          <p:cNvSpPr txBox="1"/>
          <p:nvPr/>
        </p:nvSpPr>
        <p:spPr>
          <a:xfrm>
            <a:off x="3944203" y="5117312"/>
            <a:ext cx="4544705" cy="769441"/>
          </a:xfrm>
          <a:prstGeom prst="rect">
            <a:avLst/>
          </a:prstGeom>
          <a:noFill/>
        </p:spPr>
        <p:txBody>
          <a:bodyPr wrap="square" rtlCol="0">
            <a:spAutoFit/>
          </a:bodyPr>
          <a:lstStyle/>
          <a:p>
            <a:pPr algn="ctr"/>
            <a:r>
              <a:rPr lang="en-US" sz="4400" dirty="0">
                <a:solidFill>
                  <a:srgbClr val="FF0000"/>
                </a:solidFill>
              </a:rPr>
              <a:t>PRINCIPLES</a:t>
            </a:r>
          </a:p>
        </p:txBody>
      </p:sp>
      <p:cxnSp>
        <p:nvCxnSpPr>
          <p:cNvPr id="8" name="Straight Arrow Connector 7"/>
          <p:cNvCxnSpPr/>
          <p:nvPr/>
        </p:nvCxnSpPr>
        <p:spPr>
          <a:xfrm flipV="1">
            <a:off x="7915701" y="5339556"/>
            <a:ext cx="2156347" cy="1624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2156346" y="5339556"/>
            <a:ext cx="2361063" cy="1624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65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4"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Which one do you want to drive on?</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732170"/>
            <a:ext cx="5181600" cy="2538248"/>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831926"/>
            <a:ext cx="5181600" cy="2338736"/>
          </a:xfrm>
        </p:spPr>
      </p:pic>
      <p:sp>
        <p:nvSpPr>
          <p:cNvPr id="7" name="TextBox 6"/>
          <p:cNvSpPr txBox="1"/>
          <p:nvPr/>
        </p:nvSpPr>
        <p:spPr>
          <a:xfrm>
            <a:off x="737755" y="5579918"/>
            <a:ext cx="10785763" cy="1077218"/>
          </a:xfrm>
          <a:prstGeom prst="rect">
            <a:avLst/>
          </a:prstGeom>
          <a:noFill/>
        </p:spPr>
        <p:txBody>
          <a:bodyPr wrap="square" rtlCol="0">
            <a:spAutoFit/>
          </a:bodyPr>
          <a:lstStyle/>
          <a:p>
            <a:endParaRPr lang="en-US" dirty="0"/>
          </a:p>
          <a:p>
            <a:pPr algn="ctr"/>
            <a:r>
              <a:rPr lang="en-US" sz="2800" b="1" dirty="0"/>
              <a:t>This relates to leadership how?</a:t>
            </a:r>
          </a:p>
          <a:p>
            <a:endParaRPr lang="en-US" dirty="0"/>
          </a:p>
        </p:txBody>
      </p:sp>
    </p:spTree>
    <p:extLst>
      <p:ext uri="{BB962C8B-B14F-4D97-AF65-F5344CB8AC3E}">
        <p14:creationId xmlns:p14="http://schemas.microsoft.com/office/powerpoint/2010/main" val="83996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32437"/>
            <a:ext cx="10515600" cy="1325563"/>
          </a:xfrm>
        </p:spPr>
        <p:txBody>
          <a:bodyPr>
            <a:noAutofit/>
          </a:bodyPr>
          <a:lstStyle/>
          <a:p>
            <a:pPr algn="ctr"/>
            <a:r>
              <a:rPr lang="en-US" sz="4800" dirty="0"/>
              <a:t>are based on the science of human nature</a:t>
            </a:r>
            <a:br>
              <a:rPr lang="en-US" sz="4800" dirty="0"/>
            </a:br>
            <a:endParaRPr lang="en-US" sz="4800"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97061" y="442961"/>
            <a:ext cx="3314494" cy="4351337"/>
          </a:xfrm>
        </p:spPr>
      </p:pic>
      <p:sp>
        <p:nvSpPr>
          <p:cNvPr id="5" name="Title 1"/>
          <p:cNvSpPr txBox="1">
            <a:spLocks/>
          </p:cNvSpPr>
          <p:nvPr/>
        </p:nvSpPr>
        <p:spPr>
          <a:xfrm>
            <a:off x="4776717" y="1830276"/>
            <a:ext cx="637758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t>Principles in leadership…</a:t>
            </a:r>
            <a:br>
              <a:rPr lang="en-US" sz="4800" dirty="0"/>
            </a:br>
            <a:endParaRPr lang="en-US" sz="4800" dirty="0"/>
          </a:p>
        </p:txBody>
      </p:sp>
    </p:spTree>
    <p:extLst>
      <p:ext uri="{BB962C8B-B14F-4D97-AF65-F5344CB8AC3E}">
        <p14:creationId xmlns:p14="http://schemas.microsoft.com/office/powerpoint/2010/main" val="247139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199" y="5373543"/>
            <a:ext cx="11234057" cy="1325563"/>
          </a:xfrm>
        </p:spPr>
        <p:txBody>
          <a:bodyPr>
            <a:noAutofit/>
          </a:bodyPr>
          <a:lstStyle/>
          <a:p>
            <a:r>
              <a:rPr lang="en-US" sz="5400" b="1" dirty="0">
                <a:solidFill>
                  <a:schemeClr val="bg1"/>
                </a:solidFill>
                <a:effectLst>
                  <a:outerShdw blurRad="38100" dist="38100" dir="2700000" algn="tl">
                    <a:srgbClr val="000000">
                      <a:alpha val="43137"/>
                    </a:srgbClr>
                  </a:outerShdw>
                </a:effectLst>
              </a:rPr>
              <a:t>How leadership principles grow profits.</a:t>
            </a:r>
          </a:p>
        </p:txBody>
      </p:sp>
      <p:sp>
        <p:nvSpPr>
          <p:cNvPr id="3" name="Content Placeholder 2"/>
          <p:cNvSpPr>
            <a:spLocks noGrp="1"/>
          </p:cNvSpPr>
          <p:nvPr>
            <p:ph idx="1"/>
          </p:nvPr>
        </p:nvSpPr>
        <p:spPr>
          <a:xfrm>
            <a:off x="235527" y="251546"/>
            <a:ext cx="4731328" cy="4351338"/>
          </a:xfrm>
        </p:spPr>
        <p:txBody>
          <a:bodyPr/>
          <a:lstStyle/>
          <a:p>
            <a:pPr marL="0" indent="0">
              <a:buNone/>
            </a:pPr>
            <a:r>
              <a:rPr lang="en-US" dirty="0"/>
              <a:t>Attract, keep, &amp; grow high caliber talent.</a:t>
            </a:r>
          </a:p>
          <a:p>
            <a:pPr>
              <a:buFontTx/>
              <a:buChar char="-"/>
            </a:pPr>
            <a:endParaRPr lang="en-US" dirty="0"/>
          </a:p>
          <a:p>
            <a:pPr marL="0" indent="0">
              <a:buNone/>
            </a:pPr>
            <a:r>
              <a:rPr lang="en-US" dirty="0"/>
              <a:t>Cost savings from reduced hardship turnover.</a:t>
            </a:r>
          </a:p>
          <a:p>
            <a:pPr marL="0" indent="0">
              <a:buNone/>
            </a:pPr>
            <a:endParaRPr lang="en-US" dirty="0"/>
          </a:p>
          <a:p>
            <a:pPr marL="0" indent="0">
              <a:buNone/>
            </a:pPr>
            <a:r>
              <a:rPr lang="en-US"/>
              <a:t>Better </a:t>
            </a:r>
            <a:r>
              <a:rPr lang="en-US" dirty="0"/>
              <a:t>strategy development and execution.</a:t>
            </a:r>
          </a:p>
          <a:p>
            <a:pPr marL="0" indent="0">
              <a:buNone/>
            </a:pPr>
            <a:endParaRPr lang="en-US" dirty="0"/>
          </a:p>
        </p:txBody>
      </p:sp>
    </p:spTree>
    <p:extLst>
      <p:ext uri="{BB962C8B-B14F-4D97-AF65-F5344CB8AC3E}">
        <p14:creationId xmlns:p14="http://schemas.microsoft.com/office/powerpoint/2010/main" val="316374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414" y="712210"/>
            <a:ext cx="10515600" cy="2197244"/>
          </a:xfrm>
        </p:spPr>
        <p:txBody>
          <a:bodyPr>
            <a:normAutofit/>
          </a:bodyPr>
          <a:lstStyle/>
          <a:p>
            <a:pPr lvl="0" algn="ctr"/>
            <a:r>
              <a:rPr lang="en-US" dirty="0"/>
              <a:t>The Big 5 </a:t>
            </a:r>
            <a:br>
              <a:rPr lang="en-US" dirty="0"/>
            </a:br>
            <a:r>
              <a:rPr lang="en-US" dirty="0"/>
              <a:t>Leadership Principles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Tree>
    <p:extLst>
      <p:ext uri="{BB962C8B-B14F-4D97-AF65-F5344CB8AC3E}">
        <p14:creationId xmlns:p14="http://schemas.microsoft.com/office/powerpoint/2010/main" val="2110613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
        <p:nvSpPr>
          <p:cNvPr id="4" name="Left Arrow 3"/>
          <p:cNvSpPr/>
          <p:nvPr/>
        </p:nvSpPr>
        <p:spPr>
          <a:xfrm>
            <a:off x="8427026" y="4727864"/>
            <a:ext cx="3764973" cy="1548245"/>
          </a:xfrm>
          <a:prstGeom prst="lef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5204" y="686207"/>
            <a:ext cx="10982614" cy="2852737"/>
          </a:xfrm>
        </p:spPr>
        <p:txBody>
          <a:bodyPr>
            <a:normAutofit/>
          </a:bodyPr>
          <a:lstStyle/>
          <a:p>
            <a:r>
              <a:rPr lang="en-US" sz="4800" dirty="0"/>
              <a:t>People are wired to work and to create at their full capacity and in accordance with their personal drives and preferences.</a:t>
            </a:r>
          </a:p>
        </p:txBody>
      </p:sp>
      <p:sp>
        <p:nvSpPr>
          <p:cNvPr id="3" name="Text Placeholder 2"/>
          <p:cNvSpPr>
            <a:spLocks noGrp="1"/>
          </p:cNvSpPr>
          <p:nvPr>
            <p:ph type="body" idx="1"/>
          </p:nvPr>
        </p:nvSpPr>
        <p:spPr>
          <a:xfrm>
            <a:off x="9457459" y="5202760"/>
            <a:ext cx="2078759" cy="842241"/>
          </a:xfrm>
        </p:spPr>
        <p:txBody>
          <a:bodyPr>
            <a:normAutofit fontScale="92500"/>
          </a:bodyPr>
          <a:lstStyle/>
          <a:p>
            <a:pPr algn="r"/>
            <a:r>
              <a:rPr lang="en-US" sz="3600" dirty="0">
                <a:solidFill>
                  <a:sysClr val="windowText" lastClr="000000"/>
                </a:solidFill>
              </a:rPr>
              <a:t>Principle 1</a:t>
            </a:r>
          </a:p>
        </p:txBody>
      </p:sp>
    </p:spTree>
    <p:extLst>
      <p:ext uri="{BB962C8B-B14F-4D97-AF65-F5344CB8AC3E}">
        <p14:creationId xmlns:p14="http://schemas.microsoft.com/office/powerpoint/2010/main" val="321615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Work is creativity and judgment, not algorithmic.</a:t>
            </a:r>
            <a:br>
              <a:rPr lang="en-US" dirty="0"/>
            </a:b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13857" y="2008299"/>
            <a:ext cx="8008286" cy="3783529"/>
          </a:xfrm>
        </p:spPr>
      </p:pic>
    </p:spTree>
    <p:extLst>
      <p:ext uri="{BB962C8B-B14F-4D97-AF65-F5344CB8AC3E}">
        <p14:creationId xmlns:p14="http://schemas.microsoft.com/office/powerpoint/2010/main" val="3838396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91" y="328015"/>
            <a:ext cx="10515600" cy="1325563"/>
          </a:xfrm>
        </p:spPr>
        <p:txBody>
          <a:bodyPr/>
          <a:lstStyle/>
          <a:p>
            <a:r>
              <a:rPr lang="en-US" dirty="0"/>
              <a:t>On Carrots and Sticks.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20614749">
            <a:off x="1228664" y="2737422"/>
            <a:ext cx="4329225" cy="18097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36447">
            <a:off x="5970579" y="1873342"/>
            <a:ext cx="5324534" cy="3537857"/>
          </a:xfrm>
          <a:prstGeom prst="rect">
            <a:avLst/>
          </a:prstGeom>
        </p:spPr>
      </p:pic>
      <p:sp>
        <p:nvSpPr>
          <p:cNvPr id="6" name="TextBox 5"/>
          <p:cNvSpPr txBox="1"/>
          <p:nvPr/>
        </p:nvSpPr>
        <p:spPr>
          <a:xfrm>
            <a:off x="582387" y="5677751"/>
            <a:ext cx="6605814" cy="584775"/>
          </a:xfrm>
          <a:prstGeom prst="rect">
            <a:avLst/>
          </a:prstGeom>
          <a:noFill/>
        </p:spPr>
        <p:txBody>
          <a:bodyPr wrap="square" rtlCol="0">
            <a:spAutoFit/>
          </a:bodyPr>
          <a:lstStyle/>
          <a:p>
            <a:r>
              <a:rPr lang="en-US" sz="3200" dirty="0"/>
              <a:t>Can the work itself be the carrot?  </a:t>
            </a:r>
          </a:p>
        </p:txBody>
      </p:sp>
      <p:sp>
        <p:nvSpPr>
          <p:cNvPr id="7" name="TextBox 6"/>
          <p:cNvSpPr txBox="1"/>
          <p:nvPr/>
        </p:nvSpPr>
        <p:spPr>
          <a:xfrm>
            <a:off x="6832600" y="5716989"/>
            <a:ext cx="4968959" cy="584775"/>
          </a:xfrm>
          <a:prstGeom prst="rect">
            <a:avLst/>
          </a:prstGeom>
          <a:noFill/>
        </p:spPr>
        <p:txBody>
          <a:bodyPr wrap="square" rtlCol="0">
            <a:spAutoFit/>
          </a:bodyPr>
          <a:lstStyle/>
          <a:p>
            <a:pPr algn="r"/>
            <a:r>
              <a:rPr lang="en-US" sz="3200" dirty="0"/>
              <a:t>Or is it always the stick?</a:t>
            </a:r>
          </a:p>
        </p:txBody>
      </p:sp>
    </p:spTree>
    <p:extLst>
      <p:ext uri="{BB962C8B-B14F-4D97-AF65-F5344CB8AC3E}">
        <p14:creationId xmlns:p14="http://schemas.microsoft.com/office/powerpoint/2010/main" val="334244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
        <p:nvSpPr>
          <p:cNvPr id="4" name="Left Arrow 3"/>
          <p:cNvSpPr/>
          <p:nvPr/>
        </p:nvSpPr>
        <p:spPr>
          <a:xfrm>
            <a:off x="8427026" y="4727864"/>
            <a:ext cx="3764973" cy="1548245"/>
          </a:xfrm>
          <a:prstGeom prst="leftArrow">
            <a:avLst/>
          </a:prstGeom>
          <a:solidFill>
            <a:srgbClr val="2F8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811069" y="680172"/>
            <a:ext cx="10515600" cy="2852737"/>
          </a:xfrm>
        </p:spPr>
        <p:txBody>
          <a:bodyPr>
            <a:noAutofit/>
          </a:bodyPr>
          <a:lstStyle/>
          <a:p>
            <a:pPr lvl="1" algn="l" rtl="0">
              <a:lnSpc>
                <a:spcPct val="90000"/>
              </a:lnSpc>
              <a:spcBef>
                <a:spcPct val="0"/>
              </a:spcBef>
            </a:pPr>
            <a:r>
              <a:rPr lang="en-US" sz="4800" kern="1200" dirty="0">
                <a:solidFill>
                  <a:schemeClr val="tx1"/>
                </a:solidFill>
                <a:latin typeface="+mj-lt"/>
                <a:ea typeface="+mj-ea"/>
                <a:cs typeface="+mj-cs"/>
              </a:rPr>
              <a:t>The better the match between the person and the requirements of the role, the better for the business and the person.</a:t>
            </a:r>
          </a:p>
        </p:txBody>
      </p:sp>
      <p:sp>
        <p:nvSpPr>
          <p:cNvPr id="3" name="Text Placeholder 2"/>
          <p:cNvSpPr>
            <a:spLocks noGrp="1"/>
          </p:cNvSpPr>
          <p:nvPr>
            <p:ph type="body" idx="1"/>
          </p:nvPr>
        </p:nvSpPr>
        <p:spPr>
          <a:xfrm>
            <a:off x="9457459" y="5202760"/>
            <a:ext cx="2078759" cy="842241"/>
          </a:xfrm>
        </p:spPr>
        <p:txBody>
          <a:bodyPr>
            <a:normAutofit fontScale="92500"/>
          </a:bodyPr>
          <a:lstStyle/>
          <a:p>
            <a:pPr algn="r"/>
            <a:r>
              <a:rPr lang="en-US" sz="3600" dirty="0">
                <a:solidFill>
                  <a:sysClr val="windowText" lastClr="000000"/>
                </a:solidFill>
              </a:rPr>
              <a:t>Principle 2</a:t>
            </a:r>
          </a:p>
        </p:txBody>
      </p:sp>
    </p:spTree>
    <p:extLst>
      <p:ext uri="{BB962C8B-B14F-4D97-AF65-F5344CB8AC3E}">
        <p14:creationId xmlns:p14="http://schemas.microsoft.com/office/powerpoint/2010/main" val="94600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191" y="230044"/>
            <a:ext cx="10515600" cy="1325563"/>
          </a:xfrm>
        </p:spPr>
        <p:txBody>
          <a:bodyPr/>
          <a:lstStyle/>
          <a:p>
            <a:r>
              <a:rPr lang="en-US" dirty="0"/>
              <a:t>Matching Person to Role</a:t>
            </a:r>
          </a:p>
        </p:txBody>
      </p:sp>
      <p:sp>
        <p:nvSpPr>
          <p:cNvPr id="4" name="Oval 3"/>
          <p:cNvSpPr/>
          <p:nvPr/>
        </p:nvSpPr>
        <p:spPr>
          <a:xfrm>
            <a:off x="3438401" y="3940569"/>
            <a:ext cx="2122716" cy="2147020"/>
          </a:xfrm>
          <a:prstGeom prst="ellipse">
            <a:avLst/>
          </a:prstGeom>
          <a:solidFill>
            <a:schemeClr val="accent5">
              <a:lumMod val="40000"/>
              <a:lumOff val="6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sociability, analytical orientation, openness, conflict patterns</a:t>
            </a:r>
          </a:p>
        </p:txBody>
      </p:sp>
      <p:sp>
        <p:nvSpPr>
          <p:cNvPr id="5" name="Oval 4"/>
          <p:cNvSpPr/>
          <p:nvPr/>
        </p:nvSpPr>
        <p:spPr>
          <a:xfrm>
            <a:off x="3438401" y="1555607"/>
            <a:ext cx="2122716" cy="2147020"/>
          </a:xfrm>
          <a:prstGeom prst="ellipse">
            <a:avLst/>
          </a:prstGeom>
          <a:solidFill>
            <a:srgbClr val="FFFF0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industry knowledge, technical skills, managerial abilities</a:t>
            </a:r>
          </a:p>
        </p:txBody>
      </p:sp>
      <p:sp>
        <p:nvSpPr>
          <p:cNvPr id="6" name="Oval 5"/>
          <p:cNvSpPr/>
          <p:nvPr/>
        </p:nvSpPr>
        <p:spPr>
          <a:xfrm>
            <a:off x="6214754" y="1555607"/>
            <a:ext cx="2122716" cy="2147020"/>
          </a:xfrm>
          <a:prstGeom prst="ellipse">
            <a:avLst/>
          </a:prstGeom>
          <a:solidFill>
            <a:schemeClr val="accent6">
              <a:lumMod val="40000"/>
              <a:lumOff val="6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time horizon, ambiguity, problem-solving scope, strategic vs tactical</a:t>
            </a:r>
          </a:p>
        </p:txBody>
      </p:sp>
      <p:sp>
        <p:nvSpPr>
          <p:cNvPr id="7" name="Oval 6"/>
          <p:cNvSpPr/>
          <p:nvPr/>
        </p:nvSpPr>
        <p:spPr>
          <a:xfrm>
            <a:off x="6190690" y="3940569"/>
            <a:ext cx="2122716" cy="2147020"/>
          </a:xfrm>
          <a:prstGeom prst="ellipse">
            <a:avLst/>
          </a:prstGeom>
          <a:solidFill>
            <a:srgbClr val="FFC00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travel requirements, culture values alignment, work schedule</a:t>
            </a:r>
          </a:p>
        </p:txBody>
      </p:sp>
      <p:sp>
        <p:nvSpPr>
          <p:cNvPr id="10" name="Content Placeholder 2"/>
          <p:cNvSpPr>
            <a:spLocks noGrp="1"/>
          </p:cNvSpPr>
          <p:nvPr>
            <p:ph idx="1"/>
          </p:nvPr>
        </p:nvSpPr>
        <p:spPr>
          <a:xfrm>
            <a:off x="9089075" y="1863795"/>
            <a:ext cx="2355336" cy="1271720"/>
          </a:xfrm>
        </p:spPr>
        <p:txBody>
          <a:bodyPr>
            <a:normAutofit/>
          </a:bodyPr>
          <a:lstStyle/>
          <a:p>
            <a:pPr marL="0" indent="0">
              <a:buNone/>
            </a:pPr>
            <a:r>
              <a:rPr lang="en-US" sz="2400" dirty="0"/>
              <a:t>problem-solving capability</a:t>
            </a:r>
          </a:p>
          <a:p>
            <a:pPr marL="0" indent="0" algn="r">
              <a:buNone/>
            </a:pPr>
            <a:endParaRPr lang="en-US" sz="2400" dirty="0"/>
          </a:p>
        </p:txBody>
      </p:sp>
      <p:sp>
        <p:nvSpPr>
          <p:cNvPr id="11" name="Content Placeholder 2"/>
          <p:cNvSpPr txBox="1">
            <a:spLocks/>
          </p:cNvSpPr>
          <p:nvPr/>
        </p:nvSpPr>
        <p:spPr>
          <a:xfrm>
            <a:off x="242950" y="1993257"/>
            <a:ext cx="2355336" cy="12717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2400" dirty="0"/>
              <a:t>knowledge skills </a:t>
            </a:r>
            <a:r>
              <a:rPr lang="en-US" sz="2400"/>
              <a:t>&amp; experiences</a:t>
            </a:r>
            <a:endParaRPr lang="en-US" sz="2400" dirty="0"/>
          </a:p>
          <a:p>
            <a:pPr marL="0" indent="0" algn="r">
              <a:buFont typeface="Arial" panose="020B0604020202020204" pitchFamily="34" charset="0"/>
              <a:buNone/>
            </a:pPr>
            <a:r>
              <a:rPr lang="en-US" sz="2400" dirty="0"/>
              <a:t>(KSEs)</a:t>
            </a:r>
          </a:p>
          <a:p>
            <a:pPr marL="0" indent="0">
              <a:buFont typeface="Arial" panose="020B0604020202020204" pitchFamily="34" charset="0"/>
              <a:buNone/>
            </a:pPr>
            <a:endParaRPr lang="en-US" sz="2400" dirty="0"/>
          </a:p>
        </p:txBody>
      </p:sp>
      <p:sp>
        <p:nvSpPr>
          <p:cNvPr id="12" name="Content Placeholder 2"/>
          <p:cNvSpPr txBox="1">
            <a:spLocks/>
          </p:cNvSpPr>
          <p:nvPr/>
        </p:nvSpPr>
        <p:spPr>
          <a:xfrm>
            <a:off x="9089075" y="4688491"/>
            <a:ext cx="2355336" cy="822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required behaviors</a:t>
            </a:r>
          </a:p>
        </p:txBody>
      </p:sp>
      <p:sp>
        <p:nvSpPr>
          <p:cNvPr id="13" name="Content Placeholder 2"/>
          <p:cNvSpPr txBox="1">
            <a:spLocks/>
          </p:cNvSpPr>
          <p:nvPr/>
        </p:nvSpPr>
        <p:spPr>
          <a:xfrm>
            <a:off x="144978" y="4517541"/>
            <a:ext cx="2355336" cy="9930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2400" dirty="0"/>
              <a:t>talents &amp; preferences</a:t>
            </a:r>
          </a:p>
          <a:p>
            <a:pPr marL="0" indent="0">
              <a:buFont typeface="Arial" panose="020B0604020202020204" pitchFamily="34" charset="0"/>
              <a:buNone/>
            </a:pPr>
            <a:endParaRPr lang="en-US" sz="2400" dirty="0"/>
          </a:p>
        </p:txBody>
      </p:sp>
      <p:sp>
        <p:nvSpPr>
          <p:cNvPr id="14" name="Title 1"/>
          <p:cNvSpPr txBox="1">
            <a:spLocks/>
          </p:cNvSpPr>
          <p:nvPr/>
        </p:nvSpPr>
        <p:spPr>
          <a:xfrm>
            <a:off x="785961" y="75950"/>
            <a:ext cx="10515600"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does this change your work?</a:t>
            </a:r>
          </a:p>
        </p:txBody>
      </p:sp>
    </p:spTree>
    <p:extLst>
      <p:ext uri="{BB962C8B-B14F-4D97-AF65-F5344CB8AC3E}">
        <p14:creationId xmlns:p14="http://schemas.microsoft.com/office/powerpoint/2010/main" val="209638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5" dur="500"/>
                                        <p:tgtEl>
                                          <p:spTgt spid="4">
                                            <p:txEl>
                                              <p:pRg st="0" end="0"/>
                                            </p:txEl>
                                          </p:spTgt>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3" dur="500"/>
                                        <p:tgtEl>
                                          <p:spTgt spid="7">
                                            <p:txEl>
                                              <p:pRg st="0" end="0"/>
                                            </p:txEl>
                                          </p:spTgt>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randombar(horizontal)">
                                      <p:cBhvr>
                                        <p:cTn id="31" dur="500"/>
                                        <p:tgtEl>
                                          <p:spTgt spid="6">
                                            <p:txEl>
                                              <p:pRg st="0" end="0"/>
                                            </p:txEl>
                                          </p:spTgt>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p:bldP spid="13"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
        <p:nvSpPr>
          <p:cNvPr id="4" name="Left Arrow 3"/>
          <p:cNvSpPr/>
          <p:nvPr/>
        </p:nvSpPr>
        <p:spPr>
          <a:xfrm>
            <a:off x="8427026" y="4727864"/>
            <a:ext cx="3764973" cy="1548245"/>
          </a:xfrm>
          <a:prstGeom prst="lef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65596" y="686207"/>
            <a:ext cx="10515600" cy="2852737"/>
          </a:xfrm>
        </p:spPr>
        <p:txBody>
          <a:bodyPr>
            <a:normAutofit/>
          </a:bodyPr>
          <a:lstStyle/>
          <a:p>
            <a:pPr lvl="1"/>
            <a:r>
              <a:rPr lang="en-US" sz="4800" kern="1200" dirty="0">
                <a:solidFill>
                  <a:schemeClr val="tx1"/>
                </a:solidFill>
                <a:latin typeface="+mj-lt"/>
                <a:ea typeface="+mj-ea"/>
                <a:cs typeface="+mj-cs"/>
              </a:rPr>
              <a:t>To be a manager is to be accountable for the outputs of other people.</a:t>
            </a:r>
          </a:p>
        </p:txBody>
      </p:sp>
      <p:sp>
        <p:nvSpPr>
          <p:cNvPr id="3" name="Text Placeholder 2"/>
          <p:cNvSpPr>
            <a:spLocks noGrp="1"/>
          </p:cNvSpPr>
          <p:nvPr>
            <p:ph type="body" idx="1"/>
          </p:nvPr>
        </p:nvSpPr>
        <p:spPr>
          <a:xfrm>
            <a:off x="9457459" y="5202760"/>
            <a:ext cx="2078759" cy="842241"/>
          </a:xfrm>
        </p:spPr>
        <p:txBody>
          <a:bodyPr>
            <a:normAutofit fontScale="92500"/>
          </a:bodyPr>
          <a:lstStyle/>
          <a:p>
            <a:pPr algn="r"/>
            <a:r>
              <a:rPr lang="en-US" sz="3600" dirty="0">
                <a:solidFill>
                  <a:sysClr val="windowText" lastClr="000000"/>
                </a:solidFill>
              </a:rPr>
              <a:t>Principle 3</a:t>
            </a:r>
          </a:p>
        </p:txBody>
      </p:sp>
    </p:spTree>
    <p:extLst>
      <p:ext uri="{BB962C8B-B14F-4D97-AF65-F5344CB8AC3E}">
        <p14:creationId xmlns:p14="http://schemas.microsoft.com/office/powerpoint/2010/main" val="194644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91430" y="0"/>
            <a:ext cx="7916449" cy="6858000"/>
          </a:xfrm>
        </p:spPr>
      </p:pic>
      <p:sp>
        <p:nvSpPr>
          <p:cNvPr id="2" name="Title 1"/>
          <p:cNvSpPr>
            <a:spLocks noGrp="1"/>
          </p:cNvSpPr>
          <p:nvPr>
            <p:ph type="title"/>
          </p:nvPr>
        </p:nvSpPr>
        <p:spPr>
          <a:xfrm>
            <a:off x="8334555" y="352599"/>
            <a:ext cx="3511166" cy="2002294"/>
          </a:xfrm>
        </p:spPr>
        <p:txBody>
          <a:bodyPr/>
          <a:lstStyle/>
          <a:p>
            <a:r>
              <a:rPr lang="en-US" dirty="0"/>
              <a:t>The Accountability Cascade</a:t>
            </a:r>
          </a:p>
        </p:txBody>
      </p:sp>
      <p:sp>
        <p:nvSpPr>
          <p:cNvPr id="6" name="TextBox 5"/>
          <p:cNvSpPr txBox="1"/>
          <p:nvPr/>
        </p:nvSpPr>
        <p:spPr>
          <a:xfrm>
            <a:off x="325677" y="1153691"/>
            <a:ext cx="1565753" cy="400110"/>
          </a:xfrm>
          <a:prstGeom prst="rect">
            <a:avLst/>
          </a:prstGeom>
          <a:noFill/>
        </p:spPr>
        <p:txBody>
          <a:bodyPr wrap="square" rtlCol="0">
            <a:spAutoFit/>
          </a:bodyPr>
          <a:lstStyle/>
          <a:p>
            <a:pPr algn="ctr"/>
            <a:r>
              <a:rPr lang="en-US" sz="2000" b="1" dirty="0"/>
              <a:t>EMPLOYEE</a:t>
            </a:r>
          </a:p>
        </p:txBody>
      </p:sp>
      <p:sp>
        <p:nvSpPr>
          <p:cNvPr id="7" name="TextBox 6"/>
          <p:cNvSpPr txBox="1"/>
          <p:nvPr/>
        </p:nvSpPr>
        <p:spPr>
          <a:xfrm>
            <a:off x="1891430" y="4056884"/>
            <a:ext cx="1565753" cy="400110"/>
          </a:xfrm>
          <a:prstGeom prst="rect">
            <a:avLst/>
          </a:prstGeom>
          <a:noFill/>
        </p:spPr>
        <p:txBody>
          <a:bodyPr wrap="square" rtlCol="0">
            <a:spAutoFit/>
          </a:bodyPr>
          <a:lstStyle/>
          <a:p>
            <a:pPr algn="ctr"/>
            <a:r>
              <a:rPr lang="en-US" sz="2000" b="1" dirty="0"/>
              <a:t>MANAGER</a:t>
            </a:r>
          </a:p>
        </p:txBody>
      </p:sp>
      <p:sp>
        <p:nvSpPr>
          <p:cNvPr id="8" name="TextBox 7"/>
          <p:cNvSpPr txBox="1"/>
          <p:nvPr/>
        </p:nvSpPr>
        <p:spPr>
          <a:xfrm>
            <a:off x="5187863" y="5574621"/>
            <a:ext cx="1565753" cy="400110"/>
          </a:xfrm>
          <a:prstGeom prst="rect">
            <a:avLst/>
          </a:prstGeom>
          <a:noFill/>
        </p:spPr>
        <p:txBody>
          <a:bodyPr wrap="square" rtlCol="0">
            <a:spAutoFit/>
          </a:bodyPr>
          <a:lstStyle/>
          <a:p>
            <a:pPr algn="ctr"/>
            <a:r>
              <a:rPr lang="en-US" sz="2000" b="1" dirty="0"/>
              <a:t>DIRECTOR</a:t>
            </a:r>
          </a:p>
        </p:txBody>
      </p:sp>
    </p:spTree>
    <p:extLst>
      <p:ext uri="{BB962C8B-B14F-4D97-AF65-F5344CB8AC3E}">
        <p14:creationId xmlns:p14="http://schemas.microsoft.com/office/powerpoint/2010/main" val="3250324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
        <p:nvSpPr>
          <p:cNvPr id="4" name="Left Arrow 3"/>
          <p:cNvSpPr/>
          <p:nvPr/>
        </p:nvSpPr>
        <p:spPr>
          <a:xfrm>
            <a:off x="8427026" y="4727864"/>
            <a:ext cx="3764973" cy="1548245"/>
          </a:xfrm>
          <a:prstGeom prst="leftArrow">
            <a:avLst/>
          </a:prstGeom>
          <a:solidFill>
            <a:srgbClr val="E72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811069" y="680172"/>
            <a:ext cx="10515600" cy="2852737"/>
          </a:xfrm>
        </p:spPr>
        <p:txBody>
          <a:bodyPr>
            <a:normAutofit/>
          </a:bodyPr>
          <a:lstStyle/>
          <a:p>
            <a:pPr lvl="1"/>
            <a:br>
              <a:rPr lang="en-US" dirty="0"/>
            </a:br>
            <a:br>
              <a:rPr lang="en-US" dirty="0"/>
            </a:br>
            <a:r>
              <a:rPr lang="en-US" sz="4800" kern="1200" dirty="0">
                <a:solidFill>
                  <a:schemeClr val="tx1"/>
                </a:solidFill>
                <a:latin typeface="+mj-lt"/>
                <a:ea typeface="+mj-ea"/>
                <a:cs typeface="+mj-cs"/>
              </a:rPr>
              <a:t>People want managers who can add context and value to their work.</a:t>
            </a:r>
          </a:p>
        </p:txBody>
      </p:sp>
      <p:sp>
        <p:nvSpPr>
          <p:cNvPr id="3" name="Text Placeholder 2"/>
          <p:cNvSpPr>
            <a:spLocks noGrp="1"/>
          </p:cNvSpPr>
          <p:nvPr>
            <p:ph type="body" idx="1"/>
          </p:nvPr>
        </p:nvSpPr>
        <p:spPr>
          <a:xfrm>
            <a:off x="9457459" y="5202760"/>
            <a:ext cx="2078759" cy="842241"/>
          </a:xfrm>
        </p:spPr>
        <p:txBody>
          <a:bodyPr>
            <a:normAutofit fontScale="92500"/>
          </a:bodyPr>
          <a:lstStyle/>
          <a:p>
            <a:pPr algn="r"/>
            <a:r>
              <a:rPr lang="en-US" sz="3600" dirty="0">
                <a:solidFill>
                  <a:sysClr val="windowText" lastClr="000000"/>
                </a:solidFill>
              </a:rPr>
              <a:t>Principle 4</a:t>
            </a:r>
          </a:p>
        </p:txBody>
      </p:sp>
    </p:spTree>
    <p:extLst>
      <p:ext uri="{BB962C8B-B14F-4D97-AF65-F5344CB8AC3E}">
        <p14:creationId xmlns:p14="http://schemas.microsoft.com/office/powerpoint/2010/main" val="244281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eft Brace 11"/>
          <p:cNvSpPr/>
          <p:nvPr/>
        </p:nvSpPr>
        <p:spPr>
          <a:xfrm>
            <a:off x="1306283" y="2362200"/>
            <a:ext cx="609600" cy="2928257"/>
          </a:xfrm>
          <a:prstGeom prst="lef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Left Brace 9"/>
          <p:cNvSpPr/>
          <p:nvPr/>
        </p:nvSpPr>
        <p:spPr>
          <a:xfrm>
            <a:off x="7032171" y="2960915"/>
            <a:ext cx="609600" cy="1419226"/>
          </a:xfrm>
          <a:prstGeom prst="lef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p:cNvSpPr>
            <a:spLocks noGrp="1"/>
          </p:cNvSpPr>
          <p:nvPr>
            <p:ph type="title"/>
          </p:nvPr>
        </p:nvSpPr>
        <p:spPr>
          <a:xfrm>
            <a:off x="838200" y="1"/>
            <a:ext cx="10515600" cy="1690688"/>
          </a:xfrm>
        </p:spPr>
        <p:txBody>
          <a:bodyPr>
            <a:normAutofit/>
          </a:bodyPr>
          <a:lstStyle/>
          <a:p>
            <a:r>
              <a:rPr lang="en-US" sz="3600" dirty="0"/>
              <a:t>Common Symptoms: </a:t>
            </a:r>
            <a:br>
              <a:rPr lang="en-US" sz="3600" dirty="0"/>
            </a:br>
            <a:r>
              <a:rPr lang="en-US" sz="3600" dirty="0"/>
              <a:t>Manager-Employee Capability </a:t>
            </a:r>
            <a:r>
              <a:rPr lang="en-US" sz="3600" dirty="0" err="1"/>
              <a:t>Mis</a:t>
            </a:r>
            <a:r>
              <a:rPr lang="en-US" sz="3600" dirty="0"/>
              <a:t>-match</a:t>
            </a:r>
          </a:p>
        </p:txBody>
      </p:sp>
      <p:sp>
        <p:nvSpPr>
          <p:cNvPr id="3" name="Content Placeholder 2"/>
          <p:cNvSpPr>
            <a:spLocks noGrp="1"/>
          </p:cNvSpPr>
          <p:nvPr>
            <p:ph idx="1"/>
          </p:nvPr>
        </p:nvSpPr>
        <p:spPr>
          <a:xfrm>
            <a:off x="3516086" y="1690689"/>
            <a:ext cx="2383971" cy="4486274"/>
          </a:xfrm>
        </p:spPr>
        <p:txBody>
          <a:bodyPr>
            <a:normAutofit/>
          </a:bodyPr>
          <a:lstStyle/>
          <a:p>
            <a:pPr marL="0" indent="0">
              <a:buNone/>
            </a:pPr>
            <a:r>
              <a:rPr lang="en-US" sz="2200" dirty="0">
                <a:latin typeface="+mj-lt"/>
              </a:rPr>
              <a:t>Manager feels pulled into the weeds.</a:t>
            </a:r>
          </a:p>
          <a:p>
            <a:pPr marL="0" indent="0">
              <a:buNone/>
            </a:pPr>
            <a:r>
              <a:rPr lang="en-US" sz="2200" dirty="0">
                <a:latin typeface="+mj-lt"/>
              </a:rPr>
              <a:t>Employee doesn’t get degree of clarity they need and feels left on their own.</a:t>
            </a:r>
          </a:p>
          <a:p>
            <a:pPr marL="0" indent="0">
              <a:buNone/>
            </a:pPr>
            <a:r>
              <a:rPr lang="en-US" sz="2200" dirty="0">
                <a:latin typeface="+mj-lt"/>
              </a:rPr>
              <a:t>Communication gaps emerge even though manager really is communicating.</a:t>
            </a:r>
          </a:p>
        </p:txBody>
      </p:sp>
      <p:sp>
        <p:nvSpPr>
          <p:cNvPr id="4" name="Content Placeholder 2"/>
          <p:cNvSpPr txBox="1">
            <a:spLocks/>
          </p:cNvSpPr>
          <p:nvPr/>
        </p:nvSpPr>
        <p:spPr>
          <a:xfrm>
            <a:off x="9476016" y="1287918"/>
            <a:ext cx="2503714" cy="44862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latin typeface="+mj-lt"/>
              </a:rPr>
              <a:t>Employee feels micro-managed.</a:t>
            </a:r>
          </a:p>
          <a:p>
            <a:pPr marL="0" indent="0">
              <a:buNone/>
            </a:pPr>
            <a:r>
              <a:rPr lang="en-US" sz="2200" dirty="0">
                <a:latin typeface="+mj-lt"/>
              </a:rPr>
              <a:t>Employee lacks context for important decisions.</a:t>
            </a:r>
          </a:p>
          <a:p>
            <a:pPr marL="0" indent="0">
              <a:buNone/>
            </a:pPr>
            <a:r>
              <a:rPr lang="en-US" sz="2200" dirty="0">
                <a:latin typeface="+mj-lt"/>
              </a:rPr>
              <a:t>Manager feels like the employee is trying to do the manager’s job instead of focusing on their own.</a:t>
            </a:r>
          </a:p>
          <a:p>
            <a:pPr marL="0" indent="0">
              <a:buNone/>
            </a:pPr>
            <a:r>
              <a:rPr lang="en-US" sz="2200" dirty="0">
                <a:latin typeface="+mj-lt"/>
              </a:rPr>
              <a:t>Communication filters through organization but without adequate context.</a:t>
            </a:r>
          </a:p>
        </p:txBody>
      </p:sp>
      <p:sp>
        <p:nvSpPr>
          <p:cNvPr id="5" name="Oval 4"/>
          <p:cNvSpPr/>
          <p:nvPr/>
        </p:nvSpPr>
        <p:spPr>
          <a:xfrm>
            <a:off x="1741715" y="1883230"/>
            <a:ext cx="1426028" cy="145868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MANAGER</a:t>
            </a:r>
          </a:p>
        </p:txBody>
      </p:sp>
      <p:sp>
        <p:nvSpPr>
          <p:cNvPr id="7" name="Oval 6"/>
          <p:cNvSpPr/>
          <p:nvPr/>
        </p:nvSpPr>
        <p:spPr>
          <a:xfrm>
            <a:off x="1741715" y="4412798"/>
            <a:ext cx="1426028" cy="145868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EMPLOYEE</a:t>
            </a:r>
          </a:p>
        </p:txBody>
      </p:sp>
      <p:sp>
        <p:nvSpPr>
          <p:cNvPr id="8" name="Oval 7"/>
          <p:cNvSpPr/>
          <p:nvPr/>
        </p:nvSpPr>
        <p:spPr>
          <a:xfrm>
            <a:off x="7500259" y="3352799"/>
            <a:ext cx="1426028" cy="145868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EMPLOYEE</a:t>
            </a:r>
          </a:p>
        </p:txBody>
      </p:sp>
      <p:sp>
        <p:nvSpPr>
          <p:cNvPr id="6" name="Oval 5"/>
          <p:cNvSpPr/>
          <p:nvPr/>
        </p:nvSpPr>
        <p:spPr>
          <a:xfrm>
            <a:off x="7467603" y="2483645"/>
            <a:ext cx="1426028" cy="145868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MANAGER</a:t>
            </a:r>
          </a:p>
        </p:txBody>
      </p:sp>
      <p:sp>
        <p:nvSpPr>
          <p:cNvPr id="11" name="Rectangle 10"/>
          <p:cNvSpPr/>
          <p:nvPr/>
        </p:nvSpPr>
        <p:spPr>
          <a:xfrm>
            <a:off x="6326166" y="2870950"/>
            <a:ext cx="738664" cy="1599156"/>
          </a:xfrm>
          <a:prstGeom prst="rect">
            <a:avLst/>
          </a:prstGeom>
          <a:noFill/>
        </p:spPr>
        <p:txBody>
          <a:bodyPr vert="vert270"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NO GAP</a:t>
            </a:r>
          </a:p>
        </p:txBody>
      </p:sp>
      <p:sp>
        <p:nvSpPr>
          <p:cNvPr id="13" name="Rectangle 12"/>
          <p:cNvSpPr/>
          <p:nvPr/>
        </p:nvSpPr>
        <p:spPr>
          <a:xfrm>
            <a:off x="600278" y="2523353"/>
            <a:ext cx="738664" cy="2583143"/>
          </a:xfrm>
          <a:prstGeom prst="rect">
            <a:avLst/>
          </a:prstGeom>
          <a:noFill/>
        </p:spPr>
        <p:txBody>
          <a:bodyPr vert="vert270"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GAP TOO BIG</a:t>
            </a:r>
          </a:p>
        </p:txBody>
      </p:sp>
    </p:spTree>
    <p:extLst>
      <p:ext uri="{BB962C8B-B14F-4D97-AF65-F5344CB8AC3E}">
        <p14:creationId xmlns:p14="http://schemas.microsoft.com/office/powerpoint/2010/main" val="85589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22" presetClass="entr" presetSubtype="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par>
                          <p:cTn id="40" fill="hold">
                            <p:stCondLst>
                              <p:cond delay="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animEffect transition="in" filter="fade">
                                      <p:cBhvr>
                                        <p:cTn id="51" dur="500"/>
                                        <p:tgtEl>
                                          <p:spTgt spid="4">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
                                            <p:txEl>
                                              <p:pRg st="1" end="1"/>
                                            </p:txEl>
                                          </p:spTgt>
                                        </p:tgtEl>
                                        <p:attrNameLst>
                                          <p:attrName>style.visibility</p:attrName>
                                        </p:attrNameLst>
                                      </p:cBhvr>
                                      <p:to>
                                        <p:strVal val="visible"/>
                                      </p:to>
                                    </p:set>
                                    <p:animEffect transition="in" filter="fade">
                                      <p:cBhvr>
                                        <p:cTn id="56" dur="500"/>
                                        <p:tgtEl>
                                          <p:spTgt spid="4">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Effect transition="in" filter="fade">
                                      <p:cBhvr>
                                        <p:cTn id="61" dur="500"/>
                                        <p:tgtEl>
                                          <p:spTgt spid="4">
                                            <p:txEl>
                                              <p:pRg st="2" end="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
                                            <p:txEl>
                                              <p:pRg st="3" end="3"/>
                                            </p:txEl>
                                          </p:spTgt>
                                        </p:tgtEl>
                                        <p:attrNameLst>
                                          <p:attrName>style.visibility</p:attrName>
                                        </p:attrNameLst>
                                      </p:cBhvr>
                                      <p:to>
                                        <p:strVal val="visible"/>
                                      </p:to>
                                    </p:set>
                                    <p:animEffect transition="in" filter="fade">
                                      <p:cBhvr>
                                        <p:cTn id="6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5" grpId="0" animBg="1"/>
      <p:bldP spid="7" grpId="0" animBg="1"/>
      <p:bldP spid="8" grpId="0" animBg="1"/>
      <p:bldP spid="6" grpId="0" animBg="1"/>
      <p:bldP spid="11"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7" y="3990109"/>
            <a:ext cx="8681421" cy="2882503"/>
          </a:xfrm>
          <a:prstGeom prst="rect">
            <a:avLst/>
          </a:prstGeom>
        </p:spPr>
      </p:pic>
      <p:sp>
        <p:nvSpPr>
          <p:cNvPr id="4" name="Left Arrow 3"/>
          <p:cNvSpPr/>
          <p:nvPr/>
        </p:nvSpPr>
        <p:spPr>
          <a:xfrm>
            <a:off x="8427026" y="4727864"/>
            <a:ext cx="3764973" cy="1548245"/>
          </a:xfrm>
          <a:prstGeom prst="leftArrow">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811069" y="680172"/>
            <a:ext cx="10515600" cy="2852737"/>
          </a:xfrm>
        </p:spPr>
        <p:txBody>
          <a:bodyPr>
            <a:normAutofit/>
          </a:bodyPr>
          <a:lstStyle/>
          <a:p>
            <a:pPr lvl="1"/>
            <a:br>
              <a:rPr lang="en-US" dirty="0"/>
            </a:br>
            <a:br>
              <a:rPr lang="en-US" dirty="0"/>
            </a:br>
            <a:r>
              <a:rPr lang="en-US" sz="4800" kern="1200" dirty="0">
                <a:solidFill>
                  <a:schemeClr val="tx1"/>
                </a:solidFill>
                <a:latin typeface="+mj-lt"/>
                <a:ea typeface="+mj-ea"/>
                <a:cs typeface="+mj-cs"/>
              </a:rPr>
              <a:t>Accountability must equal authority for any role or you get dysfunction.</a:t>
            </a:r>
          </a:p>
        </p:txBody>
      </p:sp>
      <p:sp>
        <p:nvSpPr>
          <p:cNvPr id="3" name="Text Placeholder 2"/>
          <p:cNvSpPr>
            <a:spLocks noGrp="1"/>
          </p:cNvSpPr>
          <p:nvPr>
            <p:ph type="body" idx="1"/>
          </p:nvPr>
        </p:nvSpPr>
        <p:spPr>
          <a:xfrm>
            <a:off x="9457459" y="5202760"/>
            <a:ext cx="2078759" cy="842241"/>
          </a:xfrm>
        </p:spPr>
        <p:txBody>
          <a:bodyPr>
            <a:normAutofit fontScale="92500"/>
          </a:bodyPr>
          <a:lstStyle/>
          <a:p>
            <a:pPr algn="r"/>
            <a:r>
              <a:rPr lang="en-US" sz="3600" dirty="0">
                <a:solidFill>
                  <a:sysClr val="windowText" lastClr="000000"/>
                </a:solidFill>
              </a:rPr>
              <a:t>Principle 5</a:t>
            </a:r>
          </a:p>
        </p:txBody>
      </p:sp>
    </p:spTree>
    <p:extLst>
      <p:ext uri="{BB962C8B-B14F-4D97-AF65-F5344CB8AC3E}">
        <p14:creationId xmlns:p14="http://schemas.microsoft.com/office/powerpoint/2010/main" val="58923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885" y="500062"/>
            <a:ext cx="10515600" cy="1325563"/>
          </a:xfrm>
        </p:spPr>
        <p:txBody>
          <a:bodyPr>
            <a:normAutofit/>
          </a:bodyPr>
          <a:lstStyle/>
          <a:p>
            <a:r>
              <a:rPr lang="en-US" sz="6000" dirty="0"/>
              <a:t>when accountability  </a:t>
            </a:r>
            <a:r>
              <a:rPr lang="en-US" sz="6000" dirty="0">
                <a:latin typeface="MT Extra" panose="05050102010205020202" pitchFamily="18" charset="2"/>
              </a:rPr>
              <a:t>   </a:t>
            </a:r>
            <a:r>
              <a:rPr lang="en-US" sz="6000" dirty="0"/>
              <a:t>authority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58185" y="1972582"/>
            <a:ext cx="6745000" cy="4351338"/>
          </a:xfrm>
        </p:spPr>
      </p:pic>
      <p:sp>
        <p:nvSpPr>
          <p:cNvPr id="5" name="Not Equal 4"/>
          <p:cNvSpPr/>
          <p:nvPr/>
        </p:nvSpPr>
        <p:spPr>
          <a:xfrm>
            <a:off x="7164094" y="730136"/>
            <a:ext cx="751115" cy="865414"/>
          </a:xfrm>
          <a:prstGeom prst="mathNotEqual">
            <a:avLst>
              <a:gd name="adj1" fmla="val 10493"/>
              <a:gd name="adj2" fmla="val 6600000"/>
              <a:gd name="adj3" fmla="val 1176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24687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eft Arrow 8"/>
          <p:cNvSpPr/>
          <p:nvPr/>
        </p:nvSpPr>
        <p:spPr>
          <a:xfrm>
            <a:off x="8427027" y="1152525"/>
            <a:ext cx="3764973" cy="1548245"/>
          </a:xfrm>
          <a:prstGeom prst="lef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Principle 1</a:t>
            </a:r>
          </a:p>
        </p:txBody>
      </p:sp>
      <p:sp>
        <p:nvSpPr>
          <p:cNvPr id="10" name="Left Arrow 9"/>
          <p:cNvSpPr/>
          <p:nvPr/>
        </p:nvSpPr>
        <p:spPr>
          <a:xfrm>
            <a:off x="8427027" y="2121229"/>
            <a:ext cx="3764973" cy="1548245"/>
          </a:xfrm>
          <a:prstGeom prst="leftArrow">
            <a:avLst/>
          </a:prstGeom>
          <a:solidFill>
            <a:srgbClr val="2F8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Principle 2</a:t>
            </a:r>
          </a:p>
        </p:txBody>
      </p:sp>
      <p:sp>
        <p:nvSpPr>
          <p:cNvPr id="11" name="Left Arrow 10"/>
          <p:cNvSpPr/>
          <p:nvPr/>
        </p:nvSpPr>
        <p:spPr>
          <a:xfrm>
            <a:off x="8427027" y="3227984"/>
            <a:ext cx="3764973" cy="1548245"/>
          </a:xfrm>
          <a:prstGeom prst="lef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Principle 3</a:t>
            </a:r>
          </a:p>
        </p:txBody>
      </p:sp>
      <p:sp>
        <p:nvSpPr>
          <p:cNvPr id="6" name="Left Arrow 5"/>
          <p:cNvSpPr/>
          <p:nvPr/>
        </p:nvSpPr>
        <p:spPr>
          <a:xfrm>
            <a:off x="8427027" y="4250068"/>
            <a:ext cx="3764973" cy="1548245"/>
          </a:xfrm>
          <a:prstGeom prst="leftArrow">
            <a:avLst/>
          </a:prstGeom>
          <a:solidFill>
            <a:srgbClr val="E72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Principle 4</a:t>
            </a:r>
          </a:p>
        </p:txBody>
      </p:sp>
      <p:sp>
        <p:nvSpPr>
          <p:cNvPr id="2" name="Title 1"/>
          <p:cNvSpPr>
            <a:spLocks noGrp="1"/>
          </p:cNvSpPr>
          <p:nvPr>
            <p:ph type="title"/>
          </p:nvPr>
        </p:nvSpPr>
        <p:spPr>
          <a:xfrm>
            <a:off x="840756" y="135267"/>
            <a:ext cx="10515600" cy="822676"/>
          </a:xfrm>
        </p:spPr>
        <p:txBody>
          <a:bodyPr>
            <a:normAutofit/>
          </a:bodyPr>
          <a:lstStyle/>
          <a:p>
            <a:pPr lvl="0" algn="ctr"/>
            <a:r>
              <a:rPr lang="en-US" sz="4800" dirty="0"/>
              <a:t>Recap: The Big 5 Leadership Principles</a:t>
            </a:r>
          </a:p>
        </p:txBody>
      </p:sp>
      <p:sp>
        <p:nvSpPr>
          <p:cNvPr id="5" name="Left Arrow 4"/>
          <p:cNvSpPr/>
          <p:nvPr/>
        </p:nvSpPr>
        <p:spPr>
          <a:xfrm>
            <a:off x="8427027" y="5217721"/>
            <a:ext cx="3764973" cy="1548245"/>
          </a:xfrm>
          <a:prstGeom prst="leftArrow">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Principle 5</a:t>
            </a:r>
          </a:p>
        </p:txBody>
      </p:sp>
      <p:sp>
        <p:nvSpPr>
          <p:cNvPr id="3" name="TextBox 2"/>
          <p:cNvSpPr txBox="1"/>
          <p:nvPr/>
        </p:nvSpPr>
        <p:spPr>
          <a:xfrm>
            <a:off x="446314" y="1572704"/>
            <a:ext cx="7532915" cy="769441"/>
          </a:xfrm>
          <a:prstGeom prst="rect">
            <a:avLst/>
          </a:prstGeom>
          <a:noFill/>
        </p:spPr>
        <p:txBody>
          <a:bodyPr wrap="square" rtlCol="0">
            <a:spAutoFit/>
          </a:bodyPr>
          <a:lstStyle/>
          <a:p>
            <a:pPr algn="r"/>
            <a:r>
              <a:rPr lang="en-US" sz="2200" dirty="0"/>
              <a:t>People are wired to work and create at their full capacity and in accordance with their personal drives and preferences.</a:t>
            </a:r>
          </a:p>
        </p:txBody>
      </p:sp>
      <p:sp>
        <p:nvSpPr>
          <p:cNvPr id="12" name="TextBox 11"/>
          <p:cNvSpPr txBox="1"/>
          <p:nvPr/>
        </p:nvSpPr>
        <p:spPr>
          <a:xfrm>
            <a:off x="446314" y="2541408"/>
            <a:ext cx="7532915" cy="769441"/>
          </a:xfrm>
          <a:prstGeom prst="rect">
            <a:avLst/>
          </a:prstGeom>
          <a:noFill/>
        </p:spPr>
        <p:txBody>
          <a:bodyPr wrap="square" rtlCol="0">
            <a:spAutoFit/>
          </a:bodyPr>
          <a:lstStyle/>
          <a:p>
            <a:pPr algn="r"/>
            <a:r>
              <a:rPr lang="en-US" sz="2200" dirty="0"/>
              <a:t>The better the match between the person and the requirements of the role, the better for the business and the person.</a:t>
            </a:r>
          </a:p>
        </p:txBody>
      </p:sp>
      <p:sp>
        <p:nvSpPr>
          <p:cNvPr id="13" name="TextBox 12"/>
          <p:cNvSpPr txBox="1"/>
          <p:nvPr/>
        </p:nvSpPr>
        <p:spPr>
          <a:xfrm>
            <a:off x="446314" y="3605827"/>
            <a:ext cx="7532915" cy="769441"/>
          </a:xfrm>
          <a:prstGeom prst="rect">
            <a:avLst/>
          </a:prstGeom>
          <a:noFill/>
        </p:spPr>
        <p:txBody>
          <a:bodyPr wrap="square" rtlCol="0">
            <a:spAutoFit/>
          </a:bodyPr>
          <a:lstStyle/>
          <a:p>
            <a:pPr algn="r"/>
            <a:r>
              <a:rPr lang="en-US" sz="2200" dirty="0"/>
              <a:t>To be a manager is to be accountable for the outputs of other people.</a:t>
            </a:r>
          </a:p>
        </p:txBody>
      </p:sp>
      <p:sp>
        <p:nvSpPr>
          <p:cNvPr id="14" name="TextBox 13"/>
          <p:cNvSpPr txBox="1"/>
          <p:nvPr/>
        </p:nvSpPr>
        <p:spPr>
          <a:xfrm>
            <a:off x="446314" y="4670246"/>
            <a:ext cx="7532915" cy="769441"/>
          </a:xfrm>
          <a:prstGeom prst="rect">
            <a:avLst/>
          </a:prstGeom>
          <a:noFill/>
        </p:spPr>
        <p:txBody>
          <a:bodyPr wrap="square" rtlCol="0">
            <a:spAutoFit/>
          </a:bodyPr>
          <a:lstStyle/>
          <a:p>
            <a:pPr algn="r"/>
            <a:r>
              <a:rPr lang="en-US" sz="2200" dirty="0"/>
              <a:t>People want managers who can add context and value to their work.</a:t>
            </a:r>
          </a:p>
        </p:txBody>
      </p:sp>
      <p:sp>
        <p:nvSpPr>
          <p:cNvPr id="15" name="TextBox 14"/>
          <p:cNvSpPr txBox="1"/>
          <p:nvPr/>
        </p:nvSpPr>
        <p:spPr>
          <a:xfrm>
            <a:off x="446314" y="5637900"/>
            <a:ext cx="7448385" cy="769441"/>
          </a:xfrm>
          <a:prstGeom prst="rect">
            <a:avLst/>
          </a:prstGeom>
          <a:noFill/>
        </p:spPr>
        <p:txBody>
          <a:bodyPr wrap="square" rtlCol="0">
            <a:spAutoFit/>
          </a:bodyPr>
          <a:lstStyle/>
          <a:p>
            <a:pPr algn="r"/>
            <a:r>
              <a:rPr lang="en-US" sz="2200" dirty="0"/>
              <a:t>Accountability must equal authority for any role or you get dysfunction.</a:t>
            </a:r>
          </a:p>
        </p:txBody>
      </p:sp>
    </p:spTree>
    <p:extLst>
      <p:ext uri="{BB962C8B-B14F-4D97-AF65-F5344CB8AC3E}">
        <p14:creationId xmlns:p14="http://schemas.microsoft.com/office/powerpoint/2010/main" val="112912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right)">
                                      <p:cBhvr>
                                        <p:cTn id="39" dur="500"/>
                                        <p:tgtEl>
                                          <p:spTgt spid="5"/>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6" grpId="0" animBg="1"/>
      <p:bldP spid="5" grpId="0" animBg="1"/>
      <p:bldP spid="3" grpId="0"/>
      <p:bldP spid="12" grpId="0"/>
      <p:bldP spid="13" grpId="0"/>
      <p:bldP spid="14" grpId="0"/>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5774</TotalTime>
  <Words>1408</Words>
  <Application>Microsoft Office PowerPoint</Application>
  <PresentationFormat>Widescreen</PresentationFormat>
  <Paragraphs>183</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MT Extra</vt:lpstr>
      <vt:lpstr>Office Theme</vt:lpstr>
      <vt:lpstr>The Big 5 Leadership Principles that Grow Profits</vt:lpstr>
      <vt:lpstr>Today We‘ll Cover</vt:lpstr>
      <vt:lpstr>Why principles matter.</vt:lpstr>
      <vt:lpstr>Why principles matter.</vt:lpstr>
      <vt:lpstr>Why principles matter.</vt:lpstr>
      <vt:lpstr>Which one do you want to drive on?</vt:lpstr>
      <vt:lpstr>are based on the science of human nature </vt:lpstr>
      <vt:lpstr>How leadership principles grow profits.</vt:lpstr>
      <vt:lpstr>The Big 5  Leadership Principles</vt:lpstr>
      <vt:lpstr>People are wired to work and to create at their full capacity and in accordance with their personal drives and preferences.</vt:lpstr>
      <vt:lpstr>Work is creativity and judgment, not algorithmic. </vt:lpstr>
      <vt:lpstr>On Carrots and Sticks.</vt:lpstr>
      <vt:lpstr>The better the match between the person and the requirements of the role, the better for the business and the person.</vt:lpstr>
      <vt:lpstr>Matching Person to Role</vt:lpstr>
      <vt:lpstr>To be a manager is to be accountable for the outputs of other people.</vt:lpstr>
      <vt:lpstr>The Accountability Cascade</vt:lpstr>
      <vt:lpstr>  People want managers who can add context and value to their work.</vt:lpstr>
      <vt:lpstr>Common Symptoms:  Manager-Employee Capability Mis-match</vt:lpstr>
      <vt:lpstr>  Accountability must equal authority for any role or you get dysfunction.</vt:lpstr>
      <vt:lpstr>when accountability     authority</vt:lpstr>
      <vt:lpstr>Recap: The Big 5 Leadership Principles</vt:lpstr>
    </vt:vector>
  </TitlesOfParts>
  <Company>lenovo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Kamin</dc:creator>
  <cp:lastModifiedBy>Alicia Parr</cp:lastModifiedBy>
  <cp:revision>147</cp:revision>
  <cp:lastPrinted>2016-08-09T19:27:24Z</cp:lastPrinted>
  <dcterms:created xsi:type="dcterms:W3CDTF">2016-07-29T13:49:59Z</dcterms:created>
  <dcterms:modified xsi:type="dcterms:W3CDTF">2017-09-04T16:42:56Z</dcterms:modified>
</cp:coreProperties>
</file>